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488" r:id="rId2"/>
    <p:sldId id="295" r:id="rId3"/>
    <p:sldId id="437" r:id="rId4"/>
    <p:sldId id="438" r:id="rId5"/>
    <p:sldId id="439" r:id="rId6"/>
    <p:sldId id="432" r:id="rId7"/>
    <p:sldId id="433" r:id="rId8"/>
    <p:sldId id="434" r:id="rId9"/>
    <p:sldId id="435" r:id="rId10"/>
    <p:sldId id="436" r:id="rId11"/>
    <p:sldId id="440" r:id="rId12"/>
    <p:sldId id="441" r:id="rId13"/>
    <p:sldId id="489" r:id="rId14"/>
    <p:sldId id="490" r:id="rId15"/>
    <p:sldId id="491" r:id="rId16"/>
    <p:sldId id="447" r:id="rId17"/>
    <p:sldId id="448" r:id="rId18"/>
    <p:sldId id="449" r:id="rId19"/>
    <p:sldId id="450" r:id="rId20"/>
    <p:sldId id="492" r:id="rId21"/>
    <p:sldId id="452" r:id="rId22"/>
    <p:sldId id="454" r:id="rId23"/>
    <p:sldId id="453" r:id="rId24"/>
    <p:sldId id="455" r:id="rId25"/>
    <p:sldId id="473" r:id="rId26"/>
    <p:sldId id="456" r:id="rId27"/>
  </p:sldIdLst>
  <p:sldSz cx="12192000" cy="6858000"/>
  <p:notesSz cx="9144000" cy="6858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A0D04"/>
    <a:srgbClr val="005828"/>
    <a:srgbClr val="008A3E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14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E5AEEA-1369-418A-9B5A-ADB30C2A24FE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6EBFFC-17A1-4E17-95A8-CB2B31FE2D7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8397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3972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C17A63C-3199-4CC9-A799-BBF71FCEB32B}" type="slidenum">
              <a:rPr lang="zh-CN" altLang="en-US" sz="1300">
                <a:latin typeface="Times New Roman" panose="02020603050405020304" pitchFamily="18" charset="0"/>
                <a:ea typeface="宋体" panose="02010600030101010101" pitchFamily="2" charset="-122"/>
              </a:rPr>
              <a:t>6</a:t>
            </a:fld>
            <a:endParaRPr lang="en-US" altLang="zh-CN" sz="13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86019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6020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6FF40943-AFEF-4850-8D95-50480DB3E154}" type="slidenum">
              <a:rPr lang="zh-CN" altLang="en-US" sz="130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fld>
            <a:endParaRPr lang="en-US" altLang="zh-CN" sz="13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88067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8068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4D963827-C756-412E-9ED7-B6FDA28FD443}" type="slidenum">
              <a:rPr lang="zh-CN" altLang="en-US" sz="1300">
                <a:latin typeface="Times New Roman" panose="02020603050405020304" pitchFamily="18" charset="0"/>
                <a:ea typeface="宋体" panose="02010600030101010101" pitchFamily="2" charset="-122"/>
              </a:rPr>
              <a:t>8</a:t>
            </a:fld>
            <a:endParaRPr lang="en-US" altLang="zh-CN" sz="13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幻灯片图像占位符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90115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0116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1pPr>
            <a:lvl2pPr marL="742950" indent="-28575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2pPr>
            <a:lvl3pPr marL="11430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3pPr>
            <a:lvl4pPr marL="16002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4pPr>
            <a:lvl5pPr marL="2057400" indent="-228600" defTabSz="967105">
              <a:spcBef>
                <a:spcPct val="5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5pPr>
            <a:lvl6pPr marL="25146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6pPr>
            <a:lvl7pPr marL="29718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7pPr>
            <a:lvl8pPr marL="34290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8pPr>
            <a:lvl9pPr marL="3886200" indent="-228600" defTabSz="967105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楷体" panose="02010600040101010101" pitchFamily="2" charset="-122"/>
              </a:defRPr>
            </a:lvl9pPr>
          </a:lstStyle>
          <a:p>
            <a:pPr>
              <a:spcBef>
                <a:spcPct val="0"/>
              </a:spcBef>
            </a:pPr>
            <a:fld id="{F3A5C0C2-E8B7-4977-A3F1-BC0F353B5D97}" type="slidenum">
              <a:rPr lang="zh-CN" altLang="en-US" sz="1300">
                <a:latin typeface="Times New Roman" panose="02020603050405020304" pitchFamily="18" charset="0"/>
                <a:ea typeface="宋体" panose="02010600030101010101" pitchFamily="2" charset="-122"/>
              </a:rPr>
              <a:t>9</a:t>
            </a:fld>
            <a:endParaRPr lang="en-US" altLang="zh-CN" sz="13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899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199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3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3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1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9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91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91" y="2505076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3" y="2505076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91" y="457200"/>
            <a:ext cx="393223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90" y="987425"/>
            <a:ext cx="617220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91" y="2057400"/>
            <a:ext cx="393223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4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4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660F76-9981-415B-B626-89C258D05784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4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1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661BC-9307-4317-904F-8E519007715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6.xml"/><Relationship Id="rId6" Type="http://schemas.openxmlformats.org/officeDocument/2006/relationships/image" Target="../media/image1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1.png"/><Relationship Id="rId2" Type="http://schemas.microsoft.com/office/2007/relationships/media" Target="../media/media16.m4a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1.bin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17.m4a"/><Relationship Id="rId7" Type="http://schemas.openxmlformats.org/officeDocument/2006/relationships/image" Target="../media/image20.png"/><Relationship Id="rId2" Type="http://schemas.microsoft.com/office/2007/relationships/media" Target="../media/media17.m4a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8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7" Type="http://schemas.openxmlformats.org/officeDocument/2006/relationships/image" Target="../media/image1.png"/><Relationship Id="rId2" Type="http://schemas.microsoft.com/office/2007/relationships/media" Target="../media/media25.m4a"/><Relationship Id="rId1" Type="http://schemas.openxmlformats.org/officeDocument/2006/relationships/tags" Target="../tags/tag10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6.m4a"/><Relationship Id="rId7" Type="http://schemas.openxmlformats.org/officeDocument/2006/relationships/image" Target="../media/image6.png"/><Relationship Id="rId2" Type="http://schemas.microsoft.com/office/2007/relationships/media" Target="../media/media6.m4a"/><Relationship Id="rId1" Type="http://schemas.openxmlformats.org/officeDocument/2006/relationships/tags" Target="../tags/tag2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audio" Target="../media/media7.m4a"/><Relationship Id="rId7" Type="http://schemas.openxmlformats.org/officeDocument/2006/relationships/image" Target="../media/image9.png"/><Relationship Id="rId2" Type="http://schemas.microsoft.com/office/2007/relationships/media" Target="../media/media7.m4a"/><Relationship Id="rId1" Type="http://schemas.openxmlformats.org/officeDocument/2006/relationships/tags" Target="../tags/tag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7" Type="http://schemas.openxmlformats.org/officeDocument/2006/relationships/image" Target="../media/image1.png"/><Relationship Id="rId2" Type="http://schemas.microsoft.com/office/2007/relationships/media" Target="../media/media8.m4a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audio" Target="../media/media9.m4a"/><Relationship Id="rId7" Type="http://schemas.openxmlformats.org/officeDocument/2006/relationships/image" Target="../media/image12.png"/><Relationship Id="rId2" Type="http://schemas.microsoft.com/office/2007/relationships/media" Target="../media/media9.m4a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4" y="2454441"/>
            <a:ext cx="10515600" cy="372252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实验一   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GUI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界面设计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1"/>
    </mc:Choice>
    <mc:Fallback xmlns="">
      <p:transition spd="slow" advTm="65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1139" name="内容占位符 2"/>
          <p:cNvSpPr>
            <a:spLocks noGrp="1" noChangeArrowheads="1"/>
          </p:cNvSpPr>
          <p:nvPr>
            <p:ph idx="1"/>
          </p:nvPr>
        </p:nvSpPr>
        <p:spPr>
          <a:xfrm>
            <a:off x="2351090" y="981078"/>
            <a:ext cx="7469188" cy="4886325"/>
          </a:xfrm>
        </p:spPr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91140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                                                                                                              </a:t>
            </a:r>
            <a:r>
              <a:rPr lang="zh-CN" altLang="en-US" sz="1700" b="1">
                <a:solidFill>
                  <a:srgbClr val="FFFFFF"/>
                </a:solidFill>
                <a:latin typeface="Times" panose="02020603050405020304" pitchFamily="18" charset="0"/>
              </a:rPr>
              <a:t>               </a:t>
            </a:r>
            <a:fld id="{83D12A45-3DBA-4EAE-A64E-5B6ECA2EFAFE}" type="slidenum"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10</a:t>
            </a:fld>
            <a:r>
              <a:rPr lang="en-US" altLang="zh-CN" sz="1700">
                <a:solidFill>
                  <a:srgbClr val="FFFFFF"/>
                </a:solidFill>
                <a:latin typeface="Times" panose="02020603050405020304" pitchFamily="18" charset="0"/>
              </a:rPr>
              <a:t> / 30</a:t>
            </a:r>
          </a:p>
        </p:txBody>
      </p:sp>
      <p:sp>
        <p:nvSpPr>
          <p:cNvPr id="10" name="圆角矩形 1"/>
          <p:cNvSpPr>
            <a:spLocks noChangeArrowheads="1"/>
          </p:cNvSpPr>
          <p:nvPr/>
        </p:nvSpPr>
        <p:spPr bwMode="auto">
          <a:xfrm>
            <a:off x="8807449" y="755651"/>
            <a:ext cx="1752601" cy="576263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000"/>
              </a:lnSpc>
              <a:spcBef>
                <a:spcPct val="50000"/>
              </a:spcBef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GUI Running</a:t>
            </a:r>
          </a:p>
        </p:txBody>
      </p:sp>
      <p:grpSp>
        <p:nvGrpSpPr>
          <p:cNvPr id="91142" name="组合 11"/>
          <p:cNvGrpSpPr/>
          <p:nvPr/>
        </p:nvGrpSpPr>
        <p:grpSpPr bwMode="auto">
          <a:xfrm>
            <a:off x="2495552" y="1628776"/>
            <a:ext cx="7573963" cy="4050705"/>
            <a:chOff x="2636815" y="2514240"/>
            <a:chExt cx="7574221" cy="4050570"/>
          </a:xfrm>
        </p:grpSpPr>
        <p:pic>
          <p:nvPicPr>
            <p:cNvPr id="91149" name="图片 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9724" y="2514240"/>
              <a:ext cx="6105062" cy="35259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1150" name="文本框 22"/>
            <p:cNvSpPr txBox="1">
              <a:spLocks noChangeArrowheads="1"/>
            </p:cNvSpPr>
            <p:nvPr/>
          </p:nvSpPr>
          <p:spPr bwMode="auto">
            <a:xfrm>
              <a:off x="2636815" y="6097390"/>
              <a:ext cx="7574221" cy="46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/>
                <a:t>Fig.6  Modifying and running GUI for multiplication.</a:t>
              </a:r>
              <a:endParaRPr lang="zh-CN" altLang="en-US" sz="2400"/>
            </a:p>
          </p:txBody>
        </p:sp>
      </p:grpSp>
      <p:sp>
        <p:nvSpPr>
          <p:cNvPr id="15" name="圆角矩形 1"/>
          <p:cNvSpPr>
            <a:spLocks noChangeArrowheads="1"/>
          </p:cNvSpPr>
          <p:nvPr/>
        </p:nvSpPr>
        <p:spPr bwMode="auto">
          <a:xfrm>
            <a:off x="1774827" y="792164"/>
            <a:ext cx="1831975" cy="503237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Getting Started</a:t>
            </a:r>
            <a:endParaRPr lang="zh-CN" altLang="en-US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3606803" y="1030288"/>
            <a:ext cx="401637" cy="1270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695950" y="1052513"/>
            <a:ext cx="400050" cy="1270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8405813" y="1065213"/>
            <a:ext cx="400050" cy="1270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圆角矩形 1"/>
          <p:cNvSpPr>
            <a:spLocks noChangeArrowheads="1"/>
          </p:cNvSpPr>
          <p:nvPr/>
        </p:nvSpPr>
        <p:spPr bwMode="auto">
          <a:xfrm>
            <a:off x="3935415" y="800103"/>
            <a:ext cx="1831975" cy="504825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Adding Components</a:t>
            </a:r>
            <a:endParaRPr lang="zh-CN" altLang="en-US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sp>
        <p:nvSpPr>
          <p:cNvPr id="26" name="圆角矩形 1"/>
          <p:cNvSpPr>
            <a:spLocks noChangeArrowheads="1"/>
          </p:cNvSpPr>
          <p:nvPr/>
        </p:nvSpPr>
        <p:spPr bwMode="auto">
          <a:xfrm>
            <a:off x="6100765" y="809626"/>
            <a:ext cx="2305051" cy="503238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GUI Programming</a:t>
            </a:r>
            <a:endParaRPr lang="zh-CN" altLang="en-US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18"/>
    </mc:Choice>
    <mc:Fallback xmlns="">
      <p:transition spd="slow" advTm="8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1504" y="116635"/>
            <a:ext cx="8579296" cy="6009531"/>
          </a:xfrm>
        </p:spPr>
        <p:txBody>
          <a:bodyPr/>
          <a:lstStyle/>
          <a:p>
            <a:r>
              <a:rPr lang="zh-CN" altLang="en-US" dirty="0">
                <a:solidFill>
                  <a:srgbClr val="00B050"/>
                </a:solidFill>
              </a:rPr>
              <a:t>例</a:t>
            </a:r>
            <a:r>
              <a:rPr lang="en-US" altLang="zh-CN" dirty="0">
                <a:solidFill>
                  <a:srgbClr val="00B050"/>
                </a:solidFill>
              </a:rPr>
              <a:t>2 </a:t>
            </a:r>
            <a:r>
              <a:rPr lang="zh-CN" altLang="en-US" dirty="0">
                <a:solidFill>
                  <a:srgbClr val="00B050"/>
                </a:solidFill>
              </a:rPr>
              <a:t>正弦信号的频谱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3593" y="620689"/>
            <a:ext cx="6912768" cy="6205116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95"/>
    </mc:Choice>
    <mc:Fallback xmlns="">
      <p:transition spd="slow" advTm="225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206" y="-152400"/>
            <a:ext cx="8412060" cy="68580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33"/>
    </mc:Choice>
    <mc:Fallback xmlns="">
      <p:transition spd="slow" advTm="50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4" y="2454441"/>
            <a:ext cx="10515600" cy="372252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实验二  典型信号的建模与产生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3"/>
    </mc:Choice>
    <mc:Fallback xmlns="">
      <p:transition spd="slow" advTm="50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5760" y="412708"/>
            <a:ext cx="10997669" cy="6032584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US" altLang="zh-CN" b="1" dirty="0"/>
              <a:t>1</a:t>
            </a:r>
            <a:r>
              <a:rPr lang="zh-CN" altLang="en-US" b="1" dirty="0"/>
              <a:t>、正弦波信号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00FF"/>
                </a:solidFill>
              </a:rPr>
              <a:t>频率</a:t>
            </a:r>
            <a:r>
              <a:rPr lang="en-US" altLang="zh-CN" dirty="0">
                <a:solidFill>
                  <a:srgbClr val="0000FF"/>
                </a:solidFill>
              </a:rPr>
              <a:t>f</a:t>
            </a:r>
            <a:r>
              <a:rPr lang="zh-CN" altLang="en-US" dirty="0">
                <a:solidFill>
                  <a:srgbClr val="0000FF"/>
                </a:solidFill>
              </a:rPr>
              <a:t>，幅度</a:t>
            </a:r>
            <a:r>
              <a:rPr lang="en-US" altLang="zh-CN" dirty="0">
                <a:solidFill>
                  <a:srgbClr val="0000FF"/>
                </a:solidFill>
              </a:rPr>
              <a:t>A</a:t>
            </a:r>
            <a:r>
              <a:rPr lang="zh-CN" altLang="en-US" dirty="0">
                <a:solidFill>
                  <a:srgbClr val="0000FF"/>
                </a:solidFill>
              </a:rPr>
              <a:t>，相位</a:t>
            </a:r>
            <a:r>
              <a:rPr lang="en-US" altLang="zh-CN" dirty="0">
                <a:solidFill>
                  <a:srgbClr val="0000FF"/>
                </a:solidFill>
              </a:rPr>
              <a:t>Φ</a:t>
            </a:r>
            <a:r>
              <a:rPr lang="zh-CN" altLang="en-US" dirty="0">
                <a:solidFill>
                  <a:srgbClr val="0000FF"/>
                </a:solidFill>
              </a:rPr>
              <a:t>的正弦波，时长为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，采样频率</a:t>
            </a:r>
            <a:r>
              <a:rPr lang="en-US" altLang="zh-CN" dirty="0">
                <a:solidFill>
                  <a:srgbClr val="0000FF"/>
                </a:solidFill>
              </a:rPr>
              <a:t>fs</a:t>
            </a:r>
            <a:r>
              <a:rPr lang="zh-CN" altLang="en-US" dirty="0">
                <a:solidFill>
                  <a:srgbClr val="0000FF"/>
                </a:solidFill>
              </a:rPr>
              <a:t>为</a:t>
            </a:r>
            <a:r>
              <a:rPr lang="en-US" altLang="zh-CN" dirty="0">
                <a:solidFill>
                  <a:srgbClr val="0000FF"/>
                </a:solidFill>
              </a:rPr>
              <a:t>1000 Hz</a:t>
            </a:r>
            <a:endParaRPr lang="zh-CN" altLang="en-US" dirty="0">
              <a:solidFill>
                <a:srgbClr val="0000FF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/>
              <a:t>2</a:t>
            </a:r>
            <a:r>
              <a:rPr lang="zh-CN" altLang="en-US" b="1" dirty="0"/>
              <a:t>、方波信号  </a:t>
            </a:r>
            <a:r>
              <a:rPr lang="en-US" altLang="zh-CN" b="1" dirty="0"/>
              <a:t>help square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00FF"/>
                </a:solidFill>
              </a:rPr>
              <a:t>幅度</a:t>
            </a:r>
            <a:r>
              <a:rPr lang="en-US" altLang="zh-CN" dirty="0">
                <a:solidFill>
                  <a:srgbClr val="0000FF"/>
                </a:solidFill>
              </a:rPr>
              <a:t>A</a:t>
            </a:r>
            <a:r>
              <a:rPr lang="zh-CN" altLang="en-US" dirty="0">
                <a:solidFill>
                  <a:srgbClr val="0000FF"/>
                </a:solidFill>
              </a:rPr>
              <a:t>、占空比</a:t>
            </a:r>
            <a:r>
              <a:rPr lang="en-US" altLang="zh-CN" dirty="0">
                <a:solidFill>
                  <a:srgbClr val="0000FF"/>
                </a:solidFill>
              </a:rPr>
              <a:t>a</a:t>
            </a:r>
            <a:r>
              <a:rPr lang="zh-CN" altLang="en-US" dirty="0">
                <a:solidFill>
                  <a:srgbClr val="0000FF"/>
                </a:solidFill>
              </a:rPr>
              <a:t>的方波信号，时长为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，采样频率</a:t>
            </a:r>
            <a:r>
              <a:rPr lang="en-US" altLang="zh-CN" dirty="0">
                <a:solidFill>
                  <a:srgbClr val="0000FF"/>
                </a:solidFill>
              </a:rPr>
              <a:t>fs</a:t>
            </a:r>
            <a:r>
              <a:rPr lang="zh-CN" altLang="en-US" dirty="0">
                <a:solidFill>
                  <a:srgbClr val="0000FF"/>
                </a:solidFill>
              </a:rPr>
              <a:t>为</a:t>
            </a:r>
            <a:r>
              <a:rPr lang="en-US" altLang="zh-CN" dirty="0">
                <a:solidFill>
                  <a:srgbClr val="0000FF"/>
                </a:solidFill>
              </a:rPr>
              <a:t>1000 Hz</a:t>
            </a:r>
            <a:endParaRPr lang="zh-CN" altLang="en-US" dirty="0">
              <a:solidFill>
                <a:srgbClr val="0000FF"/>
              </a:solidFill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/>
              <a:t>3</a:t>
            </a:r>
            <a:r>
              <a:rPr lang="zh-CN" altLang="en-US" b="1" dirty="0"/>
              <a:t>、混合正弦信号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00FF"/>
                </a:solidFill>
              </a:rPr>
              <a:t>一频率为</a:t>
            </a:r>
            <a:r>
              <a:rPr lang="en-US" altLang="zh-CN" dirty="0">
                <a:solidFill>
                  <a:srgbClr val="0000FF"/>
                </a:solidFill>
              </a:rPr>
              <a:t>f1=30Hz</a:t>
            </a:r>
            <a:r>
              <a:rPr lang="zh-CN" altLang="en-US" dirty="0">
                <a:solidFill>
                  <a:srgbClr val="0000FF"/>
                </a:solidFill>
              </a:rPr>
              <a:t>，另一频率为</a:t>
            </a:r>
            <a:r>
              <a:rPr lang="en-US" altLang="zh-CN" dirty="0">
                <a:solidFill>
                  <a:srgbClr val="0000FF"/>
                </a:solidFill>
              </a:rPr>
              <a:t>f2=300Hz</a:t>
            </a:r>
            <a:r>
              <a:rPr lang="zh-CN" altLang="en-US" dirty="0">
                <a:solidFill>
                  <a:srgbClr val="0000FF"/>
                </a:solidFill>
              </a:rPr>
              <a:t>，幅度均为</a:t>
            </a:r>
            <a:r>
              <a:rPr lang="en-US" altLang="zh-CN" dirty="0">
                <a:solidFill>
                  <a:srgbClr val="0000FF"/>
                </a:solidFill>
              </a:rPr>
              <a:t>A=1</a:t>
            </a:r>
            <a:r>
              <a:rPr lang="zh-CN" altLang="en-US" dirty="0">
                <a:solidFill>
                  <a:srgbClr val="0000FF"/>
                </a:solidFill>
              </a:rPr>
              <a:t>，时长为</a:t>
            </a:r>
            <a:r>
              <a:rPr lang="en-US" altLang="zh-CN" dirty="0">
                <a:solidFill>
                  <a:srgbClr val="0000FF"/>
                </a:solidFill>
              </a:rPr>
              <a:t>L=1s</a:t>
            </a:r>
            <a:r>
              <a:rPr lang="zh-CN" altLang="en-US" dirty="0">
                <a:solidFill>
                  <a:srgbClr val="0000FF"/>
                </a:solidFill>
              </a:rPr>
              <a:t>，相位为</a:t>
            </a:r>
            <a:r>
              <a:rPr lang="en-US" altLang="zh-CN" dirty="0">
                <a:solidFill>
                  <a:srgbClr val="0000FF"/>
                </a:solidFill>
              </a:rPr>
              <a:t>0</a:t>
            </a:r>
            <a:r>
              <a:rPr lang="zh-CN" altLang="en-US" dirty="0">
                <a:solidFill>
                  <a:srgbClr val="0000FF"/>
                </a:solidFill>
              </a:rPr>
              <a:t>的混合正弦波信号，采样频率</a:t>
            </a:r>
            <a:r>
              <a:rPr lang="en-US" altLang="zh-CN" dirty="0">
                <a:solidFill>
                  <a:srgbClr val="0000FF"/>
                </a:solidFill>
              </a:rPr>
              <a:t>fs</a:t>
            </a:r>
            <a:r>
              <a:rPr lang="zh-CN" altLang="en-US" dirty="0">
                <a:solidFill>
                  <a:srgbClr val="0000FF"/>
                </a:solidFill>
              </a:rPr>
              <a:t>为</a:t>
            </a:r>
            <a:r>
              <a:rPr lang="en-US" altLang="zh-CN" dirty="0">
                <a:solidFill>
                  <a:srgbClr val="0000FF"/>
                </a:solidFill>
              </a:rPr>
              <a:t>1000 Hz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/>
              <a:t>4</a:t>
            </a:r>
            <a:r>
              <a:rPr lang="zh-CN" altLang="en-US" b="1" dirty="0"/>
              <a:t>、高斯分布的白噪声</a:t>
            </a:r>
            <a:endParaRPr lang="en-US" altLang="zh-CN" b="1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00FF"/>
                </a:solidFill>
              </a:rPr>
              <a:t>时长为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，均值为</a:t>
            </a:r>
            <a:r>
              <a:rPr lang="en-US" altLang="zh-CN" dirty="0">
                <a:solidFill>
                  <a:srgbClr val="0000FF"/>
                </a:solidFill>
              </a:rPr>
              <a:t>μ</a:t>
            </a:r>
            <a:r>
              <a:rPr lang="zh-CN" altLang="en-US" dirty="0">
                <a:solidFill>
                  <a:srgbClr val="0000FF"/>
                </a:solidFill>
              </a:rPr>
              <a:t>，方差为</a:t>
            </a:r>
            <a:r>
              <a:rPr lang="en-US" altLang="zh-CN" dirty="0">
                <a:solidFill>
                  <a:srgbClr val="0000FF"/>
                </a:solidFill>
              </a:rPr>
              <a:t>σ        </a:t>
            </a:r>
            <a:r>
              <a:rPr lang="en-US" altLang="zh-CN" b="1" dirty="0">
                <a:solidFill>
                  <a:srgbClr val="00B050"/>
                </a:solidFill>
              </a:rPr>
              <a:t>x=[</a:t>
            </a:r>
            <a:r>
              <a:rPr lang="en-US" altLang="zh-CN" b="1" dirty="0" err="1">
                <a:solidFill>
                  <a:srgbClr val="00B050"/>
                </a:solidFill>
              </a:rPr>
              <a:t>randn</a:t>
            </a:r>
            <a:r>
              <a:rPr lang="en-US" altLang="zh-CN" b="1" dirty="0">
                <a:solidFill>
                  <a:srgbClr val="00B050"/>
                </a:solidFill>
              </a:rPr>
              <a:t>(1,L]*sqrt(</a:t>
            </a:r>
            <a:r>
              <a:rPr lang="el-GR" altLang="zh-CN" b="1" dirty="0">
                <a:solidFill>
                  <a:srgbClr val="00B050"/>
                </a:solidFill>
              </a:rPr>
              <a:t>δ2)+</a:t>
            </a:r>
            <a:r>
              <a:rPr lang="en-US" altLang="zh-CN" b="1" dirty="0">
                <a:solidFill>
                  <a:srgbClr val="00B050"/>
                </a:solidFill>
              </a:rPr>
              <a:t>u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/>
              <a:t>5</a:t>
            </a:r>
            <a:r>
              <a:rPr lang="zh-CN" altLang="en-US" b="1" dirty="0"/>
              <a:t>、均匀分布的白噪声</a:t>
            </a:r>
            <a:endParaRPr lang="en-US" altLang="zh-CN" b="1" dirty="0"/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dirty="0">
                <a:solidFill>
                  <a:srgbClr val="0000FF"/>
                </a:solidFill>
              </a:rPr>
              <a:t>时长为</a:t>
            </a:r>
            <a:r>
              <a:rPr lang="en-US" altLang="zh-CN" dirty="0">
                <a:solidFill>
                  <a:srgbClr val="0000FF"/>
                </a:solidFill>
              </a:rPr>
              <a:t>L</a:t>
            </a:r>
            <a:r>
              <a:rPr lang="zh-CN" altLang="en-US" dirty="0">
                <a:solidFill>
                  <a:srgbClr val="0000FF"/>
                </a:solidFill>
              </a:rPr>
              <a:t>，均值为</a:t>
            </a:r>
            <a:r>
              <a:rPr lang="en-US" altLang="zh-CN" dirty="0">
                <a:solidFill>
                  <a:srgbClr val="0000FF"/>
                </a:solidFill>
              </a:rPr>
              <a:t>μ</a:t>
            </a:r>
            <a:r>
              <a:rPr lang="zh-CN" altLang="en-US" dirty="0">
                <a:solidFill>
                  <a:srgbClr val="0000FF"/>
                </a:solidFill>
              </a:rPr>
              <a:t>，方差为</a:t>
            </a:r>
            <a:r>
              <a:rPr lang="en-US" altLang="zh-CN" dirty="0">
                <a:solidFill>
                  <a:srgbClr val="0000FF"/>
                </a:solidFill>
              </a:rPr>
              <a:t>σ</a:t>
            </a:r>
            <a:r>
              <a:rPr lang="en-US" altLang="zh-CN" dirty="0">
                <a:solidFill>
                  <a:srgbClr val="00B050"/>
                </a:solidFill>
              </a:rPr>
              <a:t>        </a:t>
            </a:r>
            <a:r>
              <a:rPr lang="en-US" altLang="zh-CN" b="1" dirty="0">
                <a:solidFill>
                  <a:srgbClr val="00B050"/>
                </a:solidFill>
              </a:rPr>
              <a:t>x=[rand(1,L)-0.5]*sqrt(12)*sqrt(</a:t>
            </a:r>
            <a:r>
              <a:rPr lang="el-GR" altLang="zh-CN" b="1" dirty="0">
                <a:solidFill>
                  <a:srgbClr val="00B050"/>
                </a:solidFill>
              </a:rPr>
              <a:t>δ2)+</a:t>
            </a:r>
            <a:r>
              <a:rPr lang="en-US" altLang="zh-CN" b="1" dirty="0">
                <a:solidFill>
                  <a:srgbClr val="00B050"/>
                </a:solidFill>
              </a:rPr>
              <a:t>u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b="1" dirty="0"/>
              <a:t>6</a:t>
            </a:r>
            <a:r>
              <a:rPr lang="zh-CN" altLang="en-US" b="1" dirty="0"/>
              <a:t>、加载已有的</a:t>
            </a:r>
            <a:r>
              <a:rPr lang="en-US" altLang="zh-CN" b="1" dirty="0" err="1"/>
              <a:t>ssvep.mat</a:t>
            </a:r>
            <a:r>
              <a:rPr lang="zh-CN" altLang="en-US" b="1" dirty="0"/>
              <a:t>文件信号</a:t>
            </a:r>
            <a:endParaRPr lang="en-US" altLang="zh-CN" b="1" dirty="0"/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dirty="0">
                <a:solidFill>
                  <a:srgbClr val="0000FF"/>
                </a:solidFill>
              </a:rPr>
              <a:t>load</a:t>
            </a:r>
            <a:r>
              <a:rPr lang="zh-CN" altLang="en-US" dirty="0">
                <a:solidFill>
                  <a:srgbClr val="0000FF"/>
                </a:solidFill>
              </a:rPr>
              <a:t>（’</a:t>
            </a:r>
            <a:r>
              <a:rPr lang="en-US" altLang="zh-CN" dirty="0" err="1">
                <a:solidFill>
                  <a:srgbClr val="0000FF"/>
                </a:solidFill>
              </a:rPr>
              <a:t>ssvep.mat</a:t>
            </a:r>
            <a:r>
              <a:rPr lang="en-US" altLang="zh-CN" dirty="0">
                <a:solidFill>
                  <a:srgbClr val="0000FF"/>
                </a:solidFill>
              </a:rPr>
              <a:t>’</a:t>
            </a:r>
            <a:r>
              <a:rPr lang="zh-CN" altLang="en-US" dirty="0">
                <a:solidFill>
                  <a:srgbClr val="0000FF"/>
                </a:solidFill>
              </a:rPr>
              <a:t>）；</a:t>
            </a:r>
            <a:r>
              <a:rPr lang="en-US" altLang="zh-CN" dirty="0">
                <a:solidFill>
                  <a:srgbClr val="0000FF"/>
                </a:solidFill>
              </a:rPr>
              <a:t>plot(s</a:t>
            </a:r>
            <a:r>
              <a:rPr lang="zh-CN" altLang="en-US" dirty="0">
                <a:solidFill>
                  <a:srgbClr val="0000FF"/>
                </a:solidFill>
              </a:rPr>
              <a:t>）；</a:t>
            </a: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6995"/>
    </mc:Choice>
    <mc:Fallback xmlns="">
      <p:transition spd="slow" advTm="1469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4" y="2454441"/>
            <a:ext cx="10515600" cy="372252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实验三  信号频谱分析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12"/>
    </mc:Choice>
    <mc:Fallback xmlns="">
      <p:transition spd="slow" advTm="5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4" y="1023457"/>
            <a:ext cx="10515600" cy="5153506"/>
          </a:xfrm>
        </p:spPr>
        <p:txBody>
          <a:bodyPr/>
          <a:lstStyle/>
          <a:p>
            <a:r>
              <a:rPr lang="zh-CN" altLang="en-US" dirty="0"/>
              <a:t>离散傅里叶变换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Matlab</a:t>
            </a:r>
            <a:r>
              <a:rPr lang="en-US" altLang="zh-CN" dirty="0"/>
              <a:t> </a:t>
            </a:r>
            <a:r>
              <a:rPr lang="zh-CN" altLang="en-US" dirty="0"/>
              <a:t>函数</a:t>
            </a:r>
            <a:r>
              <a:rPr lang="en-US" altLang="zh-CN" dirty="0" err="1"/>
              <a:t>fft</a:t>
            </a:r>
            <a:endParaRPr lang="en-US" altLang="zh-CN" dirty="0"/>
          </a:p>
          <a:p>
            <a:pPr lvl="1"/>
            <a:r>
              <a:rPr lang="en-US" altLang="zh-CN" dirty="0"/>
              <a:t>Y=</a:t>
            </a:r>
            <a:r>
              <a:rPr lang="en-US" altLang="zh-CN" dirty="0" err="1"/>
              <a:t>fft</a:t>
            </a:r>
            <a:r>
              <a:rPr lang="en-US" altLang="zh-CN" dirty="0"/>
              <a:t>(x)</a:t>
            </a:r>
            <a:r>
              <a:rPr lang="zh-CN" altLang="en-US" dirty="0"/>
              <a:t>多少点的输入多少点的输出</a:t>
            </a:r>
            <a:r>
              <a:rPr lang="en-US" altLang="zh-CN" dirty="0"/>
              <a:t>;y=</a:t>
            </a:r>
            <a:r>
              <a:rPr lang="en-US" altLang="zh-CN" dirty="0" err="1"/>
              <a:t>fft</a:t>
            </a:r>
            <a:r>
              <a:rPr lang="en-US" altLang="zh-CN" dirty="0"/>
              <a:t>(</a:t>
            </a:r>
            <a:r>
              <a:rPr lang="en-US" altLang="zh-CN" dirty="0" err="1"/>
              <a:t>x,N</a:t>
            </a:r>
            <a:r>
              <a:rPr lang="en-US" altLang="zh-CN" dirty="0"/>
              <a:t>)</a:t>
            </a:r>
            <a:r>
              <a:rPr lang="zh-CN" altLang="en-US" dirty="0"/>
              <a:t>多少点的输入</a:t>
            </a:r>
            <a:r>
              <a:rPr lang="en-US" altLang="zh-CN" dirty="0"/>
              <a:t>N</a:t>
            </a:r>
            <a:r>
              <a:rPr lang="zh-CN" altLang="en-US" dirty="0"/>
              <a:t>点的输出</a:t>
            </a:r>
            <a:endParaRPr lang="en-US" altLang="zh-CN" dirty="0"/>
          </a:p>
          <a:p>
            <a:pPr lvl="1"/>
            <a:r>
              <a:rPr lang="zh-CN" altLang="en-US" dirty="0"/>
              <a:t>幅值为共轭偶对称的复数，频率信息只看</a:t>
            </a:r>
            <a:r>
              <a:rPr lang="en-US" altLang="zh-CN" dirty="0"/>
              <a:t>0~pi</a:t>
            </a:r>
            <a:r>
              <a:rPr lang="zh-CN" altLang="en-US" dirty="0"/>
              <a:t>或</a:t>
            </a:r>
            <a:r>
              <a:rPr lang="en-US" altLang="zh-CN" dirty="0"/>
              <a:t>fs/2</a:t>
            </a:r>
            <a:r>
              <a:rPr lang="zh-CN" altLang="en-US" dirty="0"/>
              <a:t>或一半点数，幅值取</a:t>
            </a:r>
            <a:r>
              <a:rPr lang="en-US" altLang="zh-CN" dirty="0"/>
              <a:t>abs(y)</a:t>
            </a:r>
            <a:r>
              <a:rPr lang="zh-CN" altLang="en-US" dirty="0"/>
              <a:t>，相频响应</a:t>
            </a:r>
            <a:r>
              <a:rPr lang="en-US" altLang="zh-CN" dirty="0"/>
              <a:t>angle(y)</a:t>
            </a:r>
            <a:r>
              <a:rPr lang="zh-CN" altLang="en-US" dirty="0"/>
              <a:t>或</a:t>
            </a:r>
            <a:r>
              <a:rPr lang="en-US" altLang="zh-CN" dirty="0"/>
              <a:t>phase(y)</a:t>
            </a:r>
            <a:r>
              <a:rPr lang="zh-CN" altLang="en-US" dirty="0"/>
              <a:t>函数</a:t>
            </a:r>
            <a:endParaRPr lang="en-US" altLang="zh-CN" dirty="0"/>
          </a:p>
          <a:p>
            <a:pPr lvl="1"/>
            <a:r>
              <a:rPr lang="zh-CN" altLang="en-US" dirty="0"/>
              <a:t>横坐标转换：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52601" y="1692277"/>
          <a:ext cx="5565774" cy="92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Equation" r:id="rId5" imgW="5575300" imgH="927100" progId="Equation.DSMT4">
                  <p:embed/>
                </p:oleObj>
              </mc:Choice>
              <mc:Fallback>
                <p:oleObj name="Equation" r:id="rId5" imgW="5575300" imgH="9271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1" y="1692277"/>
                        <a:ext cx="5565774" cy="925513"/>
                      </a:xfrm>
                      <a:prstGeom prst="rect">
                        <a:avLst/>
                      </a:prstGeom>
                      <a:solidFill>
                        <a:srgbClr val="CCCCFF">
                          <a:alpha val="50195"/>
                        </a:srgbClr>
                      </a:solidFill>
                      <a:ln w="12700">
                        <a:solidFill>
                          <a:srgbClr val="0000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683625" y="5108681"/>
            <a:ext cx="5914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点数                          数字角频率                    采样频率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00589" y="5442452"/>
            <a:ext cx="582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altLang="zh-CN" b="1" dirty="0">
                <a:solidFill>
                  <a:srgbClr val="FF0000"/>
                </a:solidFill>
              </a:rPr>
              <a:t>1~N                         </a:t>
            </a:r>
            <a:r>
              <a:rPr lang="en-US" altLang="zh-CN" b="1" dirty="0">
                <a:sym typeface="Wingdings" panose="05000000000000000000" pitchFamily="2" charset="2"/>
              </a:rPr>
              <a:t>     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0~ 2</a:t>
            </a:r>
            <a:r>
              <a:rPr lang="zh-CN" altLang="en-US" b="1" dirty="0">
                <a:solidFill>
                  <a:srgbClr val="FF0000"/>
                </a:solidFill>
                <a:sym typeface="Wingdings" panose="05000000000000000000" pitchFamily="2" charset="2"/>
              </a:rPr>
              <a:t>*</a:t>
            </a:r>
            <a:r>
              <a:rPr lang="en-US" altLang="zh-CN" b="1" dirty="0">
                <a:solidFill>
                  <a:srgbClr val="FF0000"/>
                </a:solidFill>
                <a:sym typeface="Wingdings" panose="05000000000000000000" pitchFamily="2" charset="2"/>
              </a:rPr>
              <a:t>pi                         0~ fs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zh-CN" altLang="en-US" b="1" dirty="0"/>
          </a:p>
        </p:txBody>
      </p:sp>
      <p:pic>
        <p:nvPicPr>
          <p:cNvPr id="7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8240"/>
    </mc:Choice>
    <mc:Fallback xmlns="">
      <p:transition spd="slow" advTm="14824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4" y="1048626"/>
            <a:ext cx="10515600" cy="5128339"/>
          </a:xfrm>
        </p:spPr>
        <p:txBody>
          <a:bodyPr/>
          <a:lstStyle/>
          <a:p>
            <a:r>
              <a:rPr lang="zh-CN" altLang="en-US" dirty="0"/>
              <a:t>功率谱</a:t>
            </a:r>
            <a:endParaRPr lang="en-US" altLang="zh-CN" dirty="0"/>
          </a:p>
          <a:p>
            <a:pPr marL="228600" lvl="1">
              <a:spcBef>
                <a:spcPts val="100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定义：自相关函数的傅里叶变换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lvl="1">
              <a:spcBef>
                <a:spcPts val="1000"/>
              </a:spcBef>
            </a:pP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Matlab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periodogram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实现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w]=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periodogram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(x)</a:t>
            </a:r>
          </a:p>
          <a:p>
            <a:pPr lvl="1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Pxx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w]=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periodogram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x,window,nfft,fs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228600" lvl="1">
              <a:spcBef>
                <a:spcPts val="1000"/>
              </a:spcBef>
            </a:pPr>
            <a:endParaRPr lang="en-US" altLang="zh-CN" dirty="0"/>
          </a:p>
          <a:p>
            <a:pPr marL="228600" lvl="1">
              <a:spcBef>
                <a:spcPts val="1000"/>
              </a:spcBef>
            </a:pP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0841" y="1483690"/>
            <a:ext cx="2047876" cy="58102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91" y="3719984"/>
            <a:ext cx="3030761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689" y="4113550"/>
            <a:ext cx="2590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24"/>
    </mc:Choice>
    <mc:Fallback xmlns="">
      <p:transition spd="slow" advTm="1478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3339" y="260648"/>
            <a:ext cx="11809312" cy="6552728"/>
          </a:xfrm>
        </p:spPr>
        <p:txBody>
          <a:bodyPr>
            <a:normAutofit/>
          </a:bodyPr>
          <a:lstStyle/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默认为将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做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的幂次点功率谱，呈现前一半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个点的值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727" y="815782"/>
            <a:ext cx="8496300" cy="197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圆角矩形 3"/>
          <p:cNvSpPr/>
          <p:nvPr/>
        </p:nvSpPr>
        <p:spPr>
          <a:xfrm>
            <a:off x="3099578" y="1512868"/>
            <a:ext cx="1302569" cy="304241"/>
          </a:xfrm>
          <a:prstGeom prst="roundRect">
            <a:avLst/>
          </a:prstGeom>
          <a:solidFill>
            <a:srgbClr val="EC69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rectwin</a:t>
            </a:r>
            <a:endParaRPr lang="zh-CN" altLang="en-US" dirty="0"/>
          </a:p>
        </p:txBody>
      </p:sp>
      <p:sp>
        <p:nvSpPr>
          <p:cNvPr id="5" name="圆角矩形 4"/>
          <p:cNvSpPr/>
          <p:nvPr/>
        </p:nvSpPr>
        <p:spPr>
          <a:xfrm>
            <a:off x="1183250" y="4152344"/>
            <a:ext cx="9313035" cy="64807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</a:rPr>
              <a:t>x=rand(1,1000);[</a:t>
            </a:r>
            <a:r>
              <a:rPr lang="en-US" altLang="zh-CN" sz="2000" dirty="0" err="1">
                <a:solidFill>
                  <a:schemeClr val="tx1"/>
                </a:solidFill>
              </a:rPr>
              <a:t>Pxx,w</a:t>
            </a:r>
            <a:r>
              <a:rPr lang="en-US" altLang="zh-CN" sz="2000" dirty="0">
                <a:solidFill>
                  <a:schemeClr val="tx1"/>
                </a:solidFill>
              </a:rPr>
              <a:t>]=</a:t>
            </a:r>
            <a:r>
              <a:rPr lang="en-US" altLang="zh-CN" sz="2000" dirty="0" err="1">
                <a:solidFill>
                  <a:schemeClr val="tx1"/>
                </a:solidFill>
              </a:rPr>
              <a:t>periodogram</a:t>
            </a:r>
            <a:r>
              <a:rPr lang="en-US" altLang="zh-CN" sz="2000" dirty="0">
                <a:solidFill>
                  <a:schemeClr val="tx1"/>
                </a:solidFill>
              </a:rPr>
              <a:t>(x);plot(</a:t>
            </a:r>
            <a:r>
              <a:rPr lang="en-US" altLang="zh-CN" sz="2000" dirty="0" err="1">
                <a:solidFill>
                  <a:schemeClr val="tx1"/>
                </a:solidFill>
              </a:rPr>
              <a:t>w,Pxx</a:t>
            </a:r>
            <a:r>
              <a:rPr lang="en-US" altLang="zh-CN" sz="2000" dirty="0">
                <a:solidFill>
                  <a:schemeClr val="tx1"/>
                </a:solidFill>
              </a:rPr>
              <a:t>); </a:t>
            </a:r>
          </a:p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        %513</a:t>
            </a:r>
            <a:r>
              <a:rPr lang="zh-CN" altLang="en-US" sz="2000" dirty="0">
                <a:solidFill>
                  <a:srgbClr val="FF0000"/>
                </a:solidFill>
              </a:rPr>
              <a:t>点的值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60"/>
    </mc:Choice>
    <mc:Fallback xmlns="">
      <p:transition spd="slow" advTm="54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260651"/>
            <a:ext cx="10972800" cy="5865515"/>
          </a:xfrm>
        </p:spPr>
        <p:txBody>
          <a:bodyPr/>
          <a:lstStyle/>
          <a:p>
            <a:pPr lvl="1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：矢量；用法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rectwin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(L)</a:t>
            </a:r>
          </a:p>
          <a:p>
            <a:pPr lvl="1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Nfft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计算指定点数的功率谱，只呈现取一半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个值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Periodogram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函数默认横坐标为数字角频率域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(0,pi);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点数域 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采样频率域 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-&gt; </a:t>
            </a:r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数字角频率域对应关系：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Nfft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-&gt;    0: fs    -&gt;0:2*pi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将点数域转为采样频率域：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w=fs/</a:t>
            </a:r>
            <a:r>
              <a:rPr lang="en-US" altLang="zh-CN" sz="24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Nfft</a:t>
            </a: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*(0:Nfft/2);</a:t>
            </a:r>
          </a:p>
          <a:p>
            <a:pPr lvl="1"/>
            <a:r>
              <a:rPr lang="zh-CN" altLang="en-US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将数字角频率域转为采样频率域：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w1=0:pi; w=fs/(2*pi) *w1;               </a:t>
            </a:r>
            <a:endParaRPr lang="zh-CN" altLang="en-US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71531" y="1340768"/>
            <a:ext cx="6336704" cy="1200329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x=rand(1,1000);</a:t>
            </a:r>
          </a:p>
          <a:p>
            <a:r>
              <a:rPr lang="en-US" altLang="zh-CN" dirty="0"/>
              <a:t>[</a:t>
            </a:r>
            <a:r>
              <a:rPr lang="en-US" altLang="zh-CN" dirty="0" err="1"/>
              <a:t>Pxx,w</a:t>
            </a:r>
            <a:r>
              <a:rPr lang="en-US" altLang="zh-CN" dirty="0"/>
              <a:t>]=periodogram(</a:t>
            </a:r>
            <a:r>
              <a:rPr lang="en-US" altLang="zh-CN" dirty="0" err="1"/>
              <a:t>x,boxcar</a:t>
            </a:r>
            <a:r>
              <a:rPr lang="en-US" altLang="zh-CN" dirty="0"/>
              <a:t>(1000),1000,1);</a:t>
            </a:r>
          </a:p>
          <a:p>
            <a:r>
              <a:rPr lang="en-US" altLang="zh-CN" dirty="0"/>
              <a:t>p[</a:t>
            </a:r>
            <a:r>
              <a:rPr lang="en-US" altLang="zh-CN" dirty="0" err="1"/>
              <a:t>Pxx,w</a:t>
            </a:r>
            <a:r>
              <a:rPr lang="en-US" altLang="zh-CN" dirty="0"/>
              <a:t>]=periodogram(x,[],[],fs);</a:t>
            </a:r>
          </a:p>
          <a:p>
            <a:r>
              <a:rPr lang="en-US" altLang="zh-CN" dirty="0"/>
              <a:t>plot(</a:t>
            </a:r>
            <a:r>
              <a:rPr lang="en-US" altLang="zh-CN" dirty="0" err="1"/>
              <a:t>w,Pxx</a:t>
            </a:r>
            <a:r>
              <a:rPr lang="en-US" altLang="zh-CN" dirty="0"/>
              <a:t>);    </a:t>
            </a:r>
            <a:r>
              <a:rPr lang="en-US" altLang="zh-CN" dirty="0">
                <a:solidFill>
                  <a:srgbClr val="FF0000"/>
                </a:solidFill>
              </a:rPr>
              <a:t>%  501</a:t>
            </a:r>
            <a:r>
              <a:rPr lang="zh-CN" altLang="en-US" dirty="0">
                <a:solidFill>
                  <a:srgbClr val="FF0000"/>
                </a:solidFill>
              </a:rPr>
              <a:t>点的值  </a:t>
            </a:r>
            <a:r>
              <a:rPr lang="en-US" altLang="zh-CN" dirty="0">
                <a:solidFill>
                  <a:srgbClr val="FF0000"/>
                </a:solidFill>
              </a:rPr>
              <a:t>w</a:t>
            </a:r>
            <a:r>
              <a:rPr lang="zh-CN" altLang="en-US" dirty="0">
                <a:solidFill>
                  <a:srgbClr val="FF0000"/>
                </a:solidFill>
              </a:rPr>
              <a:t>对应采样频率域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43800" y="3723760"/>
            <a:ext cx="2752725" cy="1572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968"/>
    </mc:Choice>
    <mc:Fallback xmlns="">
      <p:transition spd="slow" advTm="126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界面设计</a:t>
            </a:r>
            <a:r>
              <a:rPr lang="en-US" altLang="zh-CN" dirty="0"/>
              <a:t>GUI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zh-CN" dirty="0"/>
              <a:t>(a)  Using GUIDE (GUI Development Environment);</a:t>
            </a:r>
          </a:p>
          <a:p>
            <a:pPr lvl="2"/>
            <a:r>
              <a:rPr lang="en-US" altLang="zh-CN" dirty="0">
                <a:solidFill>
                  <a:srgbClr val="00B050"/>
                </a:solidFill>
              </a:rPr>
              <a:t>Simpler, more straightforward</a:t>
            </a:r>
          </a:p>
          <a:p>
            <a:pPr lvl="2"/>
            <a:endParaRPr lang="en-US" altLang="zh-CN" dirty="0"/>
          </a:p>
          <a:p>
            <a:pPr lvl="1"/>
            <a:r>
              <a:rPr lang="en-US" altLang="zh-CN" dirty="0"/>
              <a:t>(b)  Coding from MATLAB Editor.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44"/>
    </mc:Choice>
    <mc:Fallback xmlns="">
      <p:transition spd="slow" advTm="621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4" y="2454441"/>
            <a:ext cx="10515600" cy="372252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实验四  数字滤波器的设计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7"/>
    </mc:Choice>
    <mc:Fallback xmlns="">
      <p:transition spd="slow" advTm="50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4" y="618067"/>
            <a:ext cx="10515600" cy="5558896"/>
          </a:xfrm>
        </p:spPr>
        <p:txBody>
          <a:bodyPr/>
          <a:lstStyle/>
          <a:p>
            <a:r>
              <a:rPr lang="zh-CN" altLang="en-US" b="1" dirty="0"/>
              <a:t>直接利用</a:t>
            </a:r>
            <a:r>
              <a:rPr lang="en-US" altLang="zh-CN" b="1" dirty="0" err="1"/>
              <a:t>Matlab</a:t>
            </a:r>
            <a:r>
              <a:rPr lang="zh-CN" altLang="en-US" b="1" dirty="0"/>
              <a:t>设计</a:t>
            </a:r>
            <a:r>
              <a:rPr lang="en-US" altLang="zh-CN" b="1" dirty="0"/>
              <a:t>IIR</a:t>
            </a:r>
            <a:r>
              <a:rPr lang="zh-CN" altLang="en-US" b="1" dirty="0"/>
              <a:t>滤波器</a:t>
            </a:r>
            <a:endParaRPr lang="en-US" altLang="zh-CN" b="1" dirty="0"/>
          </a:p>
          <a:p>
            <a:r>
              <a:rPr lang="zh-CN" altLang="en-US" b="1" dirty="0"/>
              <a:t> </a:t>
            </a:r>
            <a:r>
              <a:rPr lang="en-US" altLang="zh-CN" b="1" dirty="0"/>
              <a:t>butter</a:t>
            </a:r>
            <a:r>
              <a:rPr lang="zh-CN" altLang="en-US" b="1" dirty="0"/>
              <a:t>函数、 </a:t>
            </a:r>
            <a:r>
              <a:rPr lang="en-US" altLang="zh-CN" b="1" dirty="0" err="1"/>
              <a:t>cheryl</a:t>
            </a:r>
            <a:r>
              <a:rPr lang="zh-CN" altLang="en-US" b="1" dirty="0"/>
              <a:t>函数、 </a:t>
            </a:r>
            <a:r>
              <a:rPr lang="en-US" altLang="zh-CN" b="1" dirty="0"/>
              <a:t>chewy2</a:t>
            </a:r>
            <a:r>
              <a:rPr lang="zh-CN" altLang="en-US" b="1" dirty="0"/>
              <a:t>函数、</a:t>
            </a:r>
            <a:r>
              <a:rPr lang="en-US" altLang="zh-CN" b="1" dirty="0" err="1"/>
              <a:t>elip</a:t>
            </a:r>
            <a:r>
              <a:rPr lang="zh-CN" altLang="en-US" b="1" dirty="0"/>
              <a:t>函数可设计模拟滤波器的方法，也可直接用于设计</a:t>
            </a:r>
            <a:r>
              <a:rPr lang="en-US" altLang="zh-CN" b="1" dirty="0"/>
              <a:t>IIR</a:t>
            </a:r>
            <a:r>
              <a:rPr lang="zh-CN" altLang="en-US" b="1" dirty="0"/>
              <a:t>数字滤波器，由于双线性变换法的优点，这些函数都采用双线性变换。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[b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a] 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>
                <a:solidFill>
                  <a:srgbClr val="0000FF"/>
                </a:solidFill>
              </a:rPr>
              <a:t>butter(N,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b="1" dirty="0"/>
              <a:t>设计</a:t>
            </a:r>
            <a:r>
              <a:rPr lang="zh-CN" altLang="en-US" b="1" dirty="0">
                <a:solidFill>
                  <a:srgbClr val="FF0000"/>
                </a:solidFill>
              </a:rPr>
              <a:t>低通</a:t>
            </a:r>
            <a:r>
              <a:rPr lang="zh-CN" altLang="en-US" b="1" dirty="0"/>
              <a:t>巴特沃斯数字滤波器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[b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a]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>
                <a:solidFill>
                  <a:srgbClr val="0000FF"/>
                </a:solidFill>
              </a:rPr>
              <a:t>cheby1(N, </a:t>
            </a:r>
            <a:r>
              <a:rPr lang="en-US" altLang="zh-CN" b="1" dirty="0" err="1">
                <a:solidFill>
                  <a:srgbClr val="0000FF"/>
                </a:solidFill>
              </a:rPr>
              <a:t>Rp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b="1" dirty="0"/>
              <a:t>设计</a:t>
            </a:r>
            <a:r>
              <a:rPr lang="zh-CN" altLang="en-US" b="1" dirty="0">
                <a:solidFill>
                  <a:srgbClr val="FF0000"/>
                </a:solidFill>
              </a:rPr>
              <a:t>低通</a:t>
            </a:r>
            <a:r>
              <a:rPr lang="zh-CN" altLang="en-US" b="1" dirty="0"/>
              <a:t>切比雪夫</a:t>
            </a:r>
            <a:r>
              <a:rPr lang="en-US" altLang="zh-CN" b="1" dirty="0"/>
              <a:t>1</a:t>
            </a:r>
            <a:r>
              <a:rPr lang="zh-CN" altLang="en-US" b="1" dirty="0"/>
              <a:t>型数字滤波器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[b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a] 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>
                <a:solidFill>
                  <a:srgbClr val="0000FF"/>
                </a:solidFill>
              </a:rPr>
              <a:t>cheby2(N, As,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b="1" dirty="0"/>
              <a:t>设计</a:t>
            </a:r>
            <a:r>
              <a:rPr lang="zh-CN" altLang="en-US" b="1" dirty="0">
                <a:solidFill>
                  <a:srgbClr val="FF0000"/>
                </a:solidFill>
              </a:rPr>
              <a:t>低通</a:t>
            </a:r>
            <a:r>
              <a:rPr lang="zh-CN" altLang="en-US" b="1" dirty="0"/>
              <a:t>切比雪夫</a:t>
            </a:r>
            <a:r>
              <a:rPr lang="en-US" altLang="zh-CN" b="1" dirty="0"/>
              <a:t>1</a:t>
            </a:r>
            <a:r>
              <a:rPr lang="zh-CN" altLang="en-US" b="1" dirty="0"/>
              <a:t>型数字滤波器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[b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a] =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ellip</a:t>
            </a:r>
            <a:r>
              <a:rPr lang="en-US" altLang="zh-CN" b="1" dirty="0">
                <a:solidFill>
                  <a:srgbClr val="0000FF"/>
                </a:solidFill>
              </a:rPr>
              <a:t>(N, Rp, As,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r>
              <a:rPr lang="zh-CN" altLang="en-US" b="1" dirty="0"/>
              <a:t>设计</a:t>
            </a:r>
            <a:r>
              <a:rPr lang="zh-CN" altLang="en-US" b="1" dirty="0">
                <a:solidFill>
                  <a:srgbClr val="FF0000"/>
                </a:solidFill>
              </a:rPr>
              <a:t>低通</a:t>
            </a:r>
            <a:r>
              <a:rPr lang="zh-CN" altLang="en-US" b="1" dirty="0"/>
              <a:t>椭圆数字滤波器</a:t>
            </a:r>
            <a:endParaRPr lang="en-US" altLang="zh-CN" b="1" dirty="0"/>
          </a:p>
          <a:p>
            <a:r>
              <a:rPr lang="zh-CN" altLang="en-US" b="1" dirty="0"/>
              <a:t>其中，</a:t>
            </a:r>
            <a:r>
              <a:rPr lang="en-US" altLang="zh-CN" b="1" dirty="0"/>
              <a:t>N</a:t>
            </a:r>
            <a:r>
              <a:rPr lang="zh-CN" altLang="en-US" b="1" dirty="0"/>
              <a:t>表示波波器的阶数：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zh-CN" altLang="en-US" b="1" dirty="0">
                <a:solidFill>
                  <a:srgbClr val="0000FF"/>
                </a:solidFill>
              </a:rPr>
              <a:t>表示取值在</a:t>
            </a:r>
            <a:r>
              <a:rPr lang="en-US" altLang="zh-CN" b="1" dirty="0">
                <a:solidFill>
                  <a:srgbClr val="0000FF"/>
                </a:solidFill>
              </a:rPr>
              <a:t>0~1</a:t>
            </a:r>
            <a:r>
              <a:rPr lang="zh-CN" altLang="en-US" b="1" dirty="0">
                <a:solidFill>
                  <a:srgbClr val="0000FF"/>
                </a:solidFill>
              </a:rPr>
              <a:t>之间的截止频率（以</a:t>
            </a:r>
            <a:r>
              <a:rPr lang="en-US" altLang="zh-CN" b="1" dirty="0">
                <a:solidFill>
                  <a:srgbClr val="0000FF"/>
                </a:solidFill>
              </a:rPr>
              <a:t>pi</a:t>
            </a:r>
            <a:r>
              <a:rPr lang="zh-CN" altLang="en-US" b="1" dirty="0">
                <a:solidFill>
                  <a:srgbClr val="0000FF"/>
                </a:solidFill>
              </a:rPr>
              <a:t>单位）</a:t>
            </a:r>
            <a:r>
              <a:rPr lang="zh-CN" altLang="en-US" b="1" dirty="0"/>
              <a:t>，当</a:t>
            </a:r>
            <a:r>
              <a:rPr lang="en-US" altLang="zh-CN" b="1" dirty="0" err="1"/>
              <a:t>Wn</a:t>
            </a:r>
            <a:r>
              <a:rPr lang="zh-CN" altLang="en-US" b="1" dirty="0"/>
              <a:t>为包含两个元素的向量［</a:t>
            </a:r>
            <a:r>
              <a:rPr lang="en-US" altLang="zh-CN" b="1" dirty="0"/>
              <a:t>W1  W2</a:t>
            </a:r>
            <a:r>
              <a:rPr lang="zh-CN" altLang="en-US" b="1" dirty="0"/>
              <a:t>］时，表示设计带通数字滤波器，通带介于</a:t>
            </a:r>
            <a:r>
              <a:rPr lang="en-US" altLang="zh-CN" b="1" dirty="0"/>
              <a:t>W1</a:t>
            </a:r>
            <a:r>
              <a:rPr lang="zh-CN" altLang="en-US" b="1" dirty="0"/>
              <a:t>和</a:t>
            </a:r>
            <a:r>
              <a:rPr lang="en-US" altLang="zh-CN" b="1" dirty="0"/>
              <a:t>W2</a:t>
            </a:r>
            <a:r>
              <a:rPr lang="zh-CN" altLang="en-US" b="1" dirty="0"/>
              <a:t>之间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868"/>
    </mc:Choice>
    <mc:Fallback xmlns="">
      <p:transition spd="slow" advTm="1118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39491"/>
            <a:ext cx="10515600" cy="5821363"/>
          </a:xfrm>
        </p:spPr>
        <p:txBody>
          <a:bodyPr>
            <a:normAutofit/>
          </a:bodyPr>
          <a:lstStyle/>
          <a:p>
            <a:r>
              <a:rPr lang="zh-CN" altLang="en-US" b="1" dirty="0"/>
              <a:t>参数</a:t>
            </a:r>
            <a:r>
              <a:rPr lang="en-US" altLang="zh-CN" b="1" dirty="0"/>
              <a:t>N</a:t>
            </a:r>
            <a:r>
              <a:rPr lang="zh-CN" altLang="en-US" b="1" dirty="0"/>
              <a:t>和</a:t>
            </a:r>
            <a:r>
              <a:rPr lang="en-US" altLang="zh-CN" b="1" dirty="0" err="1"/>
              <a:t>Wn</a:t>
            </a:r>
            <a:r>
              <a:rPr lang="zh-CN" altLang="en-US" b="1" dirty="0"/>
              <a:t>可以采用函数 </a:t>
            </a:r>
            <a:r>
              <a:rPr lang="en-US" altLang="zh-CN" b="1" dirty="0"/>
              <a:t>button</a:t>
            </a:r>
            <a:r>
              <a:rPr lang="zh-CN" altLang="en-US" b="1" dirty="0"/>
              <a:t>、函数 </a:t>
            </a:r>
            <a:r>
              <a:rPr lang="en-US" altLang="zh-CN" b="1" dirty="0"/>
              <a:t>cheb1ord</a:t>
            </a:r>
            <a:r>
              <a:rPr lang="zh-CN" altLang="en-US" b="1" dirty="0"/>
              <a:t>、函数</a:t>
            </a:r>
            <a:r>
              <a:rPr lang="en-US" altLang="zh-CN" b="1" dirty="0"/>
              <a:t>cheb2ord</a:t>
            </a:r>
            <a:r>
              <a:rPr lang="zh-CN" altLang="en-US" b="1" dirty="0"/>
              <a:t>、函数 </a:t>
            </a:r>
            <a:r>
              <a:rPr lang="en-US" altLang="zh-CN" b="1" dirty="0" err="1"/>
              <a:t>ellipord</a:t>
            </a:r>
            <a:r>
              <a:rPr lang="zh-CN" altLang="en-US" b="1" dirty="0"/>
              <a:t>求得，这些函数能在己知设计指标时给出滤波器的阶数</a:t>
            </a:r>
            <a:r>
              <a:rPr lang="en-US" altLang="zh-CN" b="1" dirty="0"/>
              <a:t>N</a:t>
            </a:r>
            <a:r>
              <a:rPr lang="zh-CN" altLang="en-US" b="1" dirty="0"/>
              <a:t>和截止频率</a:t>
            </a:r>
            <a:r>
              <a:rPr lang="en-US" altLang="zh-CN" b="1" dirty="0" err="1"/>
              <a:t>Wn</a:t>
            </a:r>
            <a:r>
              <a:rPr lang="zh-CN" altLang="en-US" b="1" dirty="0"/>
              <a:t>，这些函数的具体使用方法如下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[N</a:t>
            </a:r>
            <a:r>
              <a:rPr lang="zh-CN" altLang="en-US" b="1" dirty="0">
                <a:solidFill>
                  <a:srgbClr val="0000FF"/>
                </a:solidFill>
              </a:rPr>
              <a:t>，</a:t>
            </a:r>
            <a:r>
              <a:rPr lang="en-US" altLang="zh-CN" b="1" dirty="0">
                <a:solidFill>
                  <a:srgbClr val="0000FF"/>
                </a:solidFill>
              </a:rPr>
              <a:t>W]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 err="1">
                <a:solidFill>
                  <a:srgbClr val="0000FF"/>
                </a:solidFill>
              </a:rPr>
              <a:t>buttord</a:t>
            </a:r>
            <a:r>
              <a:rPr lang="en-US" altLang="zh-CN" b="1" dirty="0">
                <a:solidFill>
                  <a:srgbClr val="0000FF"/>
                </a:solidFill>
              </a:rPr>
              <a:t>(</a:t>
            </a:r>
            <a:r>
              <a:rPr lang="en-US" altLang="zh-CN" b="1" dirty="0" err="1">
                <a:solidFill>
                  <a:srgbClr val="0000FF"/>
                </a:solidFill>
              </a:rPr>
              <a:t>Wp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Wst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Rp</a:t>
            </a:r>
            <a:r>
              <a:rPr lang="en-US" altLang="zh-CN" b="1" dirty="0">
                <a:solidFill>
                  <a:srgbClr val="0000FF"/>
                </a:solidFill>
              </a:rPr>
              <a:t>, As) </a:t>
            </a:r>
            <a:r>
              <a:rPr lang="zh-CN" altLang="en-US" b="1" dirty="0"/>
              <a:t>给出数字巴特沃斯滤波器的阶数</a:t>
            </a:r>
            <a:r>
              <a:rPr lang="en-US" altLang="zh-CN" b="1" dirty="0"/>
              <a:t>N</a:t>
            </a:r>
            <a:r>
              <a:rPr lang="zh-CN" altLang="en-US" b="1" dirty="0"/>
              <a:t>和截止频率</a:t>
            </a:r>
            <a:r>
              <a:rPr lang="en-US" altLang="zh-CN" b="1" dirty="0" err="1"/>
              <a:t>Wn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[N</a:t>
            </a:r>
            <a:r>
              <a:rPr lang="zh-CN" altLang="en-US" b="1" dirty="0">
                <a:solidFill>
                  <a:srgbClr val="0000FF"/>
                </a:solidFill>
              </a:rPr>
              <a:t>，</a:t>
            </a:r>
            <a:r>
              <a:rPr lang="en-US" altLang="zh-CN" b="1" dirty="0">
                <a:solidFill>
                  <a:srgbClr val="0000FF"/>
                </a:solidFill>
              </a:rPr>
              <a:t>W] 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>
                <a:solidFill>
                  <a:srgbClr val="0000FF"/>
                </a:solidFill>
              </a:rPr>
              <a:t>cheb1ord(</a:t>
            </a:r>
            <a:r>
              <a:rPr lang="en-US" altLang="zh-CN" b="1" dirty="0" err="1">
                <a:solidFill>
                  <a:srgbClr val="0000FF"/>
                </a:solidFill>
              </a:rPr>
              <a:t>Wp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Wst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Rp</a:t>
            </a:r>
            <a:r>
              <a:rPr lang="en-US" altLang="zh-CN" b="1" dirty="0">
                <a:solidFill>
                  <a:srgbClr val="0000FF"/>
                </a:solidFill>
              </a:rPr>
              <a:t>, As) </a:t>
            </a:r>
            <a:r>
              <a:rPr lang="zh-CN" altLang="en-US" b="1" dirty="0"/>
              <a:t>给出数字切比雪夫</a:t>
            </a:r>
            <a:r>
              <a:rPr lang="en-US" altLang="zh-CN" b="1" dirty="0"/>
              <a:t>1</a:t>
            </a:r>
            <a:r>
              <a:rPr lang="zh-CN" altLang="en-US" b="1" dirty="0"/>
              <a:t>型滤波器的阶数</a:t>
            </a:r>
            <a:r>
              <a:rPr lang="en-US" altLang="zh-CN" b="1" dirty="0"/>
              <a:t>N</a:t>
            </a:r>
            <a:r>
              <a:rPr lang="zh-CN" altLang="en-US" b="1" dirty="0"/>
              <a:t>和截止频率</a:t>
            </a:r>
            <a:r>
              <a:rPr lang="en-US" altLang="zh-CN" b="1" dirty="0" err="1"/>
              <a:t>wn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[N</a:t>
            </a:r>
            <a:r>
              <a:rPr lang="zh-CN" altLang="en-US" b="1" dirty="0">
                <a:solidFill>
                  <a:srgbClr val="0000FF"/>
                </a:solidFill>
              </a:rPr>
              <a:t>，</a:t>
            </a:r>
            <a:r>
              <a:rPr lang="en-US" altLang="zh-CN" b="1" dirty="0">
                <a:solidFill>
                  <a:srgbClr val="0000FF"/>
                </a:solidFill>
              </a:rPr>
              <a:t>W]  = cheb2ord(</a:t>
            </a:r>
            <a:r>
              <a:rPr lang="en-US" altLang="zh-CN" b="1" dirty="0" err="1">
                <a:solidFill>
                  <a:srgbClr val="0000FF"/>
                </a:solidFill>
              </a:rPr>
              <a:t>Wp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Wst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Rp</a:t>
            </a:r>
            <a:r>
              <a:rPr lang="en-US" altLang="zh-CN" b="1" dirty="0">
                <a:solidFill>
                  <a:srgbClr val="0000FF"/>
                </a:solidFill>
              </a:rPr>
              <a:t>, As) </a:t>
            </a:r>
            <a:r>
              <a:rPr lang="zh-CN" altLang="en-US" b="1" dirty="0"/>
              <a:t>给出数字切比雪夫</a:t>
            </a:r>
            <a:r>
              <a:rPr lang="en-US" altLang="zh-CN" b="1" dirty="0"/>
              <a:t>I</a:t>
            </a:r>
            <a:r>
              <a:rPr lang="zh-CN" altLang="en-US" b="1" dirty="0"/>
              <a:t>型滤波器的阶数</a:t>
            </a:r>
            <a:r>
              <a:rPr lang="en-US" altLang="zh-CN" b="1" dirty="0"/>
              <a:t>N</a:t>
            </a:r>
            <a:r>
              <a:rPr lang="zh-CN" altLang="en-US" b="1" dirty="0"/>
              <a:t>和截止频率</a:t>
            </a:r>
            <a:r>
              <a:rPr lang="en-US" altLang="zh-CN" b="1" dirty="0" err="1"/>
              <a:t>Wn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[N</a:t>
            </a:r>
            <a:r>
              <a:rPr lang="zh-CN" altLang="en-US" b="1" dirty="0">
                <a:solidFill>
                  <a:srgbClr val="0000FF"/>
                </a:solidFill>
              </a:rPr>
              <a:t>，</a:t>
            </a:r>
            <a:r>
              <a:rPr lang="en-US" altLang="zh-CN" b="1" dirty="0">
                <a:solidFill>
                  <a:srgbClr val="0000FF"/>
                </a:solidFill>
              </a:rPr>
              <a:t>W] 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 err="1">
                <a:solidFill>
                  <a:srgbClr val="0000FF"/>
                </a:solidFill>
              </a:rPr>
              <a:t>ellipord</a:t>
            </a:r>
            <a:r>
              <a:rPr lang="en-US" altLang="zh-CN" b="1" dirty="0">
                <a:solidFill>
                  <a:srgbClr val="0000FF"/>
                </a:solidFill>
              </a:rPr>
              <a:t>(</a:t>
            </a:r>
            <a:r>
              <a:rPr lang="en-US" altLang="zh-CN" b="1" dirty="0" err="1">
                <a:solidFill>
                  <a:srgbClr val="0000FF"/>
                </a:solidFill>
              </a:rPr>
              <a:t>Wp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Wst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Rp</a:t>
            </a:r>
            <a:r>
              <a:rPr lang="en-US" altLang="zh-CN" b="1" dirty="0">
                <a:solidFill>
                  <a:srgbClr val="0000FF"/>
                </a:solidFill>
              </a:rPr>
              <a:t>, As) </a:t>
            </a:r>
            <a:r>
              <a:rPr lang="zh-CN" altLang="en-US" b="1" dirty="0"/>
              <a:t>给出数字椭圆滤波器的阶数</a:t>
            </a:r>
            <a:r>
              <a:rPr lang="en-US" altLang="zh-CN" b="1" dirty="0"/>
              <a:t>N</a:t>
            </a:r>
            <a:r>
              <a:rPr lang="zh-CN" altLang="en-US" b="1" dirty="0"/>
              <a:t>和截止频率</a:t>
            </a:r>
            <a:r>
              <a:rPr lang="en-US" altLang="zh-CN" b="1" dirty="0" err="1"/>
              <a:t>wn</a:t>
            </a:r>
            <a:endParaRPr lang="en-US" altLang="zh-CN" b="1" dirty="0"/>
          </a:p>
          <a:p>
            <a:r>
              <a:rPr lang="zh-CN" altLang="en-US" b="1" dirty="0"/>
              <a:t>其中，</a:t>
            </a:r>
            <a:r>
              <a:rPr lang="en-US" altLang="zh-CN" b="1" dirty="0" err="1"/>
              <a:t>Wp</a:t>
            </a:r>
            <a:r>
              <a:rPr lang="zh-CN" altLang="en-US" b="1" dirty="0"/>
              <a:t>和</a:t>
            </a:r>
            <a:r>
              <a:rPr lang="en-US" altLang="zh-CN" b="1" dirty="0" err="1"/>
              <a:t>Wt</a:t>
            </a:r>
            <a:r>
              <a:rPr lang="zh-CN" altLang="en-US" b="1" dirty="0"/>
              <a:t>分别表示通带和阻带截止频率，</a:t>
            </a:r>
            <a:r>
              <a:rPr lang="en-US" altLang="zh-CN" b="1" dirty="0" err="1"/>
              <a:t>Rp</a:t>
            </a:r>
            <a:r>
              <a:rPr lang="zh-CN" altLang="en-US" b="1" dirty="0"/>
              <a:t>表示通带波动，</a:t>
            </a:r>
            <a:r>
              <a:rPr lang="en-US" altLang="zh-CN" b="1" dirty="0"/>
              <a:t>As</a:t>
            </a:r>
            <a:r>
              <a:rPr lang="zh-CN" altLang="en-US" b="1" dirty="0"/>
              <a:t>表示阻带衰减</a:t>
            </a:r>
          </a:p>
        </p:txBody>
      </p: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70"/>
    </mc:Choice>
    <mc:Fallback xmlns="">
      <p:transition spd="slow" advTm="933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5871" y="2947385"/>
            <a:ext cx="10515600" cy="3426781"/>
          </a:xfrm>
        </p:spPr>
        <p:txBody>
          <a:bodyPr>
            <a:normAutofit/>
          </a:bodyPr>
          <a:lstStyle/>
          <a:p>
            <a:r>
              <a:rPr lang="zh-CN" altLang="en-US" b="1" dirty="0"/>
              <a:t>设计任意类型滤波器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[b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a] 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>
                <a:solidFill>
                  <a:srgbClr val="0000FF"/>
                </a:solidFill>
              </a:rPr>
              <a:t>butter(N,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en-US" altLang="zh-CN" b="1" dirty="0">
                <a:solidFill>
                  <a:srgbClr val="0000FF"/>
                </a:solidFill>
              </a:rPr>
              <a:t>, ’</a:t>
            </a:r>
            <a:r>
              <a:rPr lang="en-US" altLang="zh-CN" b="1" dirty="0" err="1">
                <a:solidFill>
                  <a:srgbClr val="0000FF"/>
                </a:solidFill>
              </a:rPr>
              <a:t>ftype</a:t>
            </a:r>
            <a:r>
              <a:rPr lang="en-US" altLang="zh-CN" b="1" dirty="0">
                <a:solidFill>
                  <a:srgbClr val="0000FF"/>
                </a:solidFill>
              </a:rPr>
              <a:t>’) </a:t>
            </a:r>
            <a:r>
              <a:rPr lang="zh-CN" altLang="en-US" b="1" dirty="0"/>
              <a:t>设计巴特沃斯数字滤波器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[b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a] 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>
                <a:solidFill>
                  <a:srgbClr val="0000FF"/>
                </a:solidFill>
              </a:rPr>
              <a:t>cheby1(N, </a:t>
            </a:r>
            <a:r>
              <a:rPr lang="en-US" altLang="zh-CN" b="1" dirty="0" err="1">
                <a:solidFill>
                  <a:srgbClr val="0000FF"/>
                </a:solidFill>
              </a:rPr>
              <a:t>Rp</a:t>
            </a:r>
            <a:r>
              <a:rPr lang="en-US" altLang="zh-CN" b="1" dirty="0">
                <a:solidFill>
                  <a:srgbClr val="0000FF"/>
                </a:solidFill>
              </a:rPr>
              <a:t>,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en-US" altLang="zh-CN" b="1" dirty="0">
                <a:solidFill>
                  <a:srgbClr val="0000FF"/>
                </a:solidFill>
              </a:rPr>
              <a:t>, ’</a:t>
            </a:r>
            <a:r>
              <a:rPr lang="en-US" altLang="zh-CN" b="1" dirty="0" err="1">
                <a:solidFill>
                  <a:srgbClr val="0000FF"/>
                </a:solidFill>
              </a:rPr>
              <a:t>ftype</a:t>
            </a:r>
            <a:r>
              <a:rPr lang="en-US" altLang="zh-CN" b="1" dirty="0">
                <a:solidFill>
                  <a:srgbClr val="0000FF"/>
                </a:solidFill>
              </a:rPr>
              <a:t>’) </a:t>
            </a:r>
            <a:r>
              <a:rPr lang="zh-CN" altLang="en-US" b="1" dirty="0"/>
              <a:t>设计切比雪夫</a:t>
            </a:r>
            <a:r>
              <a:rPr lang="en-US" altLang="zh-CN" b="1" dirty="0"/>
              <a:t>1</a:t>
            </a:r>
            <a:r>
              <a:rPr lang="zh-CN" altLang="en-US" b="1" dirty="0"/>
              <a:t>型数字滤波器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[b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a] 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>
                <a:solidFill>
                  <a:srgbClr val="0000FF"/>
                </a:solidFill>
              </a:rPr>
              <a:t>cheby2(N, </a:t>
            </a:r>
            <a:r>
              <a:rPr lang="en-US" altLang="zh-CN" b="1" dirty="0" err="1">
                <a:solidFill>
                  <a:srgbClr val="0000FF"/>
                </a:solidFill>
              </a:rPr>
              <a:t>As,Wn</a:t>
            </a:r>
            <a:r>
              <a:rPr lang="en-US" altLang="zh-CN" b="1" dirty="0">
                <a:solidFill>
                  <a:srgbClr val="0000FF"/>
                </a:solidFill>
              </a:rPr>
              <a:t>, ’</a:t>
            </a:r>
            <a:r>
              <a:rPr lang="en-US" altLang="zh-CN" b="1" dirty="0" err="1">
                <a:solidFill>
                  <a:srgbClr val="0000FF"/>
                </a:solidFill>
              </a:rPr>
              <a:t>ftype</a:t>
            </a:r>
            <a:r>
              <a:rPr lang="en-US" altLang="zh-CN" b="1" dirty="0">
                <a:solidFill>
                  <a:srgbClr val="0000FF"/>
                </a:solidFill>
              </a:rPr>
              <a:t>’) </a:t>
            </a:r>
            <a:r>
              <a:rPr lang="zh-CN" altLang="en-US" b="1" dirty="0"/>
              <a:t>设计切比雪夫型数字滤波器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[b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a] </a:t>
            </a:r>
            <a:r>
              <a:rPr lang="zh-CN" altLang="en-US" b="1" dirty="0">
                <a:solidFill>
                  <a:srgbClr val="0000FF"/>
                </a:solidFill>
              </a:rPr>
              <a:t>＝ </a:t>
            </a:r>
            <a:r>
              <a:rPr lang="en-US" altLang="zh-CN" b="1" dirty="0" err="1">
                <a:solidFill>
                  <a:srgbClr val="0000FF"/>
                </a:solidFill>
              </a:rPr>
              <a:t>ellip</a:t>
            </a:r>
            <a:r>
              <a:rPr lang="en-US" altLang="zh-CN" b="1" dirty="0">
                <a:solidFill>
                  <a:srgbClr val="0000FF"/>
                </a:solidFill>
              </a:rPr>
              <a:t>(N,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 err="1">
                <a:solidFill>
                  <a:srgbClr val="0000FF"/>
                </a:solidFill>
              </a:rPr>
              <a:t>Rp,As</a:t>
            </a:r>
            <a:r>
              <a:rPr lang="en-US" altLang="zh-CN" b="1" dirty="0">
                <a:solidFill>
                  <a:srgbClr val="0000FF"/>
                </a:solidFill>
              </a:rPr>
              <a:t>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en-US" altLang="zh-CN" b="1" dirty="0">
                <a:solidFill>
                  <a:srgbClr val="0000FF"/>
                </a:solidFill>
              </a:rPr>
              <a:t>, ’</a:t>
            </a:r>
            <a:r>
              <a:rPr lang="en-US" altLang="zh-CN" b="1" dirty="0" err="1">
                <a:solidFill>
                  <a:srgbClr val="0000FF"/>
                </a:solidFill>
              </a:rPr>
              <a:t>ftype</a:t>
            </a:r>
            <a:r>
              <a:rPr lang="en-US" altLang="zh-CN" b="1" dirty="0">
                <a:solidFill>
                  <a:srgbClr val="0000FF"/>
                </a:solidFill>
              </a:rPr>
              <a:t>’) </a:t>
            </a:r>
            <a:r>
              <a:rPr lang="zh-CN" altLang="en-US" b="1" dirty="0"/>
              <a:t>设计椭圆数字滤波器</a:t>
            </a:r>
            <a:endParaRPr lang="en-US" altLang="zh-CN" b="1" dirty="0"/>
          </a:p>
          <a:p>
            <a:pPr marL="457200" lvl="1" indent="0">
              <a:buNone/>
            </a:pPr>
            <a:r>
              <a:rPr lang="zh-CN" altLang="en-US" b="1" dirty="0"/>
              <a:t>其中，</a:t>
            </a:r>
            <a:r>
              <a:rPr lang="en-US" altLang="zh-CN" b="1" dirty="0"/>
              <a:t>’</a:t>
            </a:r>
            <a:r>
              <a:rPr lang="en-US" altLang="zh-CN" b="1" dirty="0" err="1"/>
              <a:t>ftype</a:t>
            </a:r>
            <a:r>
              <a:rPr lang="en-US" altLang="zh-CN" b="1" dirty="0"/>
              <a:t>’</a:t>
            </a:r>
            <a:r>
              <a:rPr lang="zh-CN" altLang="en-US" b="1" dirty="0"/>
              <a:t>表示数字滤波器的类型，可选选项有</a:t>
            </a:r>
            <a:r>
              <a:rPr lang="en-US" altLang="zh-CN" b="1" dirty="0"/>
              <a:t>’high’</a:t>
            </a:r>
            <a:r>
              <a:rPr lang="zh-CN" altLang="en-US" b="1" dirty="0"/>
              <a:t>、</a:t>
            </a:r>
            <a:r>
              <a:rPr lang="en-US" altLang="zh-CN" b="1" dirty="0"/>
              <a:t>’low’</a:t>
            </a:r>
            <a:r>
              <a:rPr lang="zh-CN" altLang="en-US" b="1" dirty="0"/>
              <a:t>、</a:t>
            </a:r>
            <a:r>
              <a:rPr lang="en-US" altLang="zh-CN" b="1" dirty="0"/>
              <a:t>’stop’, </a:t>
            </a:r>
            <a:r>
              <a:rPr lang="zh-CN" altLang="en-US" b="1" dirty="0"/>
              <a:t>分别表示高通、低通、带阻，设计带阻滤波器时，</a:t>
            </a:r>
            <a:r>
              <a:rPr lang="en-US" altLang="zh-CN" b="1" dirty="0" err="1"/>
              <a:t>Wn</a:t>
            </a:r>
            <a:r>
              <a:rPr lang="zh-CN" altLang="en-US" b="1" dirty="0"/>
              <a:t>为包含两个元素的向量</a:t>
            </a:r>
            <a:r>
              <a:rPr lang="en-US" altLang="zh-CN" b="1" dirty="0"/>
              <a:t>[W1 W2]</a:t>
            </a:r>
            <a:r>
              <a:rPr lang="zh-CN" altLang="en-US" b="1" dirty="0"/>
              <a:t>，阻带介于</a:t>
            </a:r>
            <a:r>
              <a:rPr lang="en-US" altLang="zh-CN" b="1" dirty="0"/>
              <a:t>W1</a:t>
            </a:r>
            <a:r>
              <a:rPr lang="zh-CN" altLang="en-US" b="1" dirty="0"/>
              <a:t>和</a:t>
            </a:r>
            <a:r>
              <a:rPr lang="en-US" altLang="zh-CN" b="1" dirty="0"/>
              <a:t>W2</a:t>
            </a:r>
            <a:r>
              <a:rPr lang="zh-CN" altLang="en-US" b="1" dirty="0"/>
              <a:t>之间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49911" y="118285"/>
            <a:ext cx="9064101" cy="2677656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例：设计低通滤波器，截止频率</a:t>
            </a:r>
            <a:r>
              <a:rPr lang="en-US" altLang="zh-CN" sz="2400" b="1" dirty="0"/>
              <a:t>40Hz</a:t>
            </a:r>
            <a:r>
              <a:rPr lang="zh-CN" altLang="en-US" sz="2400" b="1" dirty="0"/>
              <a:t>，采样频率</a:t>
            </a:r>
            <a:r>
              <a:rPr lang="en-US" altLang="zh-CN" sz="2400" b="1" dirty="0"/>
              <a:t>1000 Hz</a:t>
            </a:r>
          </a:p>
          <a:p>
            <a:r>
              <a:rPr lang="en-US" altLang="zh-CN" sz="2400" b="1" dirty="0" err="1"/>
              <a:t>Wp</a:t>
            </a:r>
            <a:r>
              <a:rPr lang="en-US" altLang="zh-CN" sz="2400" b="1" dirty="0"/>
              <a:t> = 40/500; </a:t>
            </a:r>
            <a:r>
              <a:rPr lang="en-US" altLang="zh-CN" sz="2400" b="1" dirty="0" err="1"/>
              <a:t>Ws</a:t>
            </a:r>
            <a:r>
              <a:rPr lang="en-US" altLang="zh-CN" sz="2400" b="1" dirty="0"/>
              <a:t> = 150/500;</a:t>
            </a:r>
          </a:p>
          <a:p>
            <a:r>
              <a:rPr lang="en-US" altLang="zh-CN" sz="2400" b="1" dirty="0"/>
              <a:t>[</a:t>
            </a:r>
            <a:r>
              <a:rPr lang="en-US" altLang="zh-CN" sz="2400" b="1" dirty="0" err="1"/>
              <a:t>n,Wn</a:t>
            </a:r>
            <a:r>
              <a:rPr lang="en-US" altLang="zh-CN" sz="2400" b="1" dirty="0"/>
              <a:t>] = </a:t>
            </a:r>
            <a:r>
              <a:rPr lang="en-US" altLang="zh-CN" sz="2400" b="1" dirty="0" err="1"/>
              <a:t>buttord</a:t>
            </a:r>
            <a:r>
              <a:rPr lang="en-US" altLang="zh-CN" sz="2400" b="1" dirty="0"/>
              <a:t>(Wp,Ws,3,60);</a:t>
            </a:r>
          </a:p>
          <a:p>
            <a:r>
              <a:rPr lang="en-US" altLang="zh-CN" sz="2400" b="1" dirty="0"/>
              <a:t>% Returns n = 5; </a:t>
            </a:r>
            <a:r>
              <a:rPr lang="en-US" altLang="zh-CN" sz="2400" b="1" dirty="0" err="1"/>
              <a:t>Wn</a:t>
            </a:r>
            <a:r>
              <a:rPr lang="en-US" altLang="zh-CN" sz="2400" b="1" dirty="0"/>
              <a:t>=0.0810;</a:t>
            </a:r>
          </a:p>
          <a:p>
            <a:r>
              <a:rPr lang="en-US" altLang="zh-CN" sz="2400" b="1" dirty="0"/>
              <a:t>[</a:t>
            </a:r>
            <a:r>
              <a:rPr lang="en-US" altLang="zh-CN" sz="2400" b="1" dirty="0" err="1"/>
              <a:t>b,a</a:t>
            </a:r>
            <a:r>
              <a:rPr lang="en-US" altLang="zh-CN" sz="2400" b="1" dirty="0"/>
              <a:t>] = butter(</a:t>
            </a:r>
            <a:r>
              <a:rPr lang="en-US" altLang="zh-CN" sz="2400" b="1" dirty="0" err="1"/>
              <a:t>n,Wn</a:t>
            </a:r>
            <a:r>
              <a:rPr lang="en-US" altLang="zh-CN" sz="2400" b="1" dirty="0"/>
              <a:t>);</a:t>
            </a:r>
          </a:p>
          <a:p>
            <a:r>
              <a:rPr lang="en-US" altLang="zh-CN" sz="2400" b="1" dirty="0" err="1"/>
              <a:t>freqz</a:t>
            </a:r>
            <a:r>
              <a:rPr lang="en-US" altLang="zh-CN" sz="2400" b="1" dirty="0"/>
              <a:t>(b,a,512,1000); </a:t>
            </a:r>
          </a:p>
          <a:p>
            <a:r>
              <a:rPr lang="en-US" altLang="zh-CN" sz="2400" b="1" dirty="0"/>
              <a:t>title('n=5 Butterworth </a:t>
            </a:r>
            <a:r>
              <a:rPr lang="en-US" altLang="zh-CN" sz="2400" b="1" dirty="0" err="1"/>
              <a:t>Lowpass</a:t>
            </a:r>
            <a:r>
              <a:rPr lang="en-US" altLang="zh-CN" sz="2400" b="1" dirty="0"/>
              <a:t> Filter')</a:t>
            </a:r>
            <a:endParaRPr lang="zh-CN" altLang="en-US" sz="2400" b="1" dirty="0"/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113145" y="1057003"/>
            <a:ext cx="2257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W’=2*pi*</a:t>
            </a:r>
            <a:r>
              <a:rPr lang="en-US" altLang="zh-CN" sz="2000" b="1" dirty="0" err="1">
                <a:solidFill>
                  <a:srgbClr val="FF0000"/>
                </a:solidFill>
              </a:rPr>
              <a:t>fT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    =2*pi*f/Fs</a:t>
            </a:r>
          </a:p>
          <a:p>
            <a:r>
              <a:rPr lang="zh-CN" altLang="en-US" sz="2000" b="1" dirty="0">
                <a:solidFill>
                  <a:srgbClr val="FF0000"/>
                </a:solidFill>
              </a:rPr>
              <a:t>归一化频率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en-US" altLang="zh-CN" sz="2000" b="1" dirty="0">
                <a:solidFill>
                  <a:srgbClr val="FF0000"/>
                </a:solidFill>
              </a:rPr>
              <a:t>W= 2*f/Fs  </a:t>
            </a:r>
            <a:r>
              <a:rPr lang="zh-CN" altLang="en-US" sz="2000" b="1" dirty="0">
                <a:solidFill>
                  <a:srgbClr val="FF0000"/>
                </a:solidFill>
              </a:rPr>
              <a:t>单位</a:t>
            </a:r>
            <a:r>
              <a:rPr lang="en-US" altLang="zh-CN" sz="2000" b="1" dirty="0">
                <a:solidFill>
                  <a:srgbClr val="FF0000"/>
                </a:solidFill>
              </a:rPr>
              <a:t>pi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0733"/>
    </mc:Choice>
    <mc:Fallback xmlns="">
      <p:transition spd="slow" advTm="210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3" y="440267"/>
            <a:ext cx="10969097" cy="6104466"/>
          </a:xfrm>
        </p:spPr>
        <p:txBody>
          <a:bodyPr>
            <a:normAutofit lnSpcReduction="10000"/>
          </a:bodyPr>
          <a:lstStyle/>
          <a:p>
            <a:r>
              <a:rPr lang="zh-CN" altLang="en-US" b="1" dirty="0"/>
              <a:t>利用</a:t>
            </a:r>
            <a:r>
              <a:rPr lang="en-US" altLang="zh-CN" b="1" dirty="0" err="1"/>
              <a:t>Matlab</a:t>
            </a:r>
            <a:r>
              <a:rPr lang="zh-CN" altLang="en-US" b="1" dirty="0"/>
              <a:t>直接设计</a:t>
            </a:r>
            <a:r>
              <a:rPr lang="en-US" altLang="zh-CN" b="1" dirty="0"/>
              <a:t>FIR</a:t>
            </a:r>
            <a:r>
              <a:rPr lang="zh-CN" altLang="en-US" b="1" dirty="0"/>
              <a:t>滤波器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r>
              <a:rPr lang="en-US" altLang="zh-CN" b="1" dirty="0"/>
              <a:t>fir1</a:t>
            </a:r>
            <a:r>
              <a:rPr lang="zh-CN" altLang="en-US" b="1" dirty="0"/>
              <a:t>函数</a:t>
            </a:r>
            <a:r>
              <a:rPr lang="en-US" altLang="zh-CN" b="1" dirty="0"/>
              <a:t>: </a:t>
            </a:r>
            <a:r>
              <a:rPr lang="zh-CN" altLang="en-US" b="1" dirty="0"/>
              <a:t>用窗函数法设计线性相位</a:t>
            </a:r>
            <a:r>
              <a:rPr lang="en-US" altLang="zh-CN" b="1" dirty="0"/>
              <a:t>FIR</a:t>
            </a:r>
            <a:r>
              <a:rPr lang="zh-CN" altLang="en-US" b="1" dirty="0"/>
              <a:t>数字滤波器，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h =fir1(N,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en-US" altLang="zh-CN" b="1" dirty="0">
                <a:solidFill>
                  <a:srgbClr val="0000FF"/>
                </a:solidFill>
              </a:rPr>
              <a:t>)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h=fir1(N,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en-US" altLang="zh-CN" b="1" dirty="0">
                <a:solidFill>
                  <a:srgbClr val="0000FF"/>
                </a:solidFill>
              </a:rPr>
              <a:t>, window)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h =fir1(N,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en-US" altLang="zh-CN" b="1" dirty="0">
                <a:solidFill>
                  <a:srgbClr val="0000FF"/>
                </a:solidFill>
              </a:rPr>
              <a:t>, ‘</a:t>
            </a:r>
            <a:r>
              <a:rPr lang="en-US" altLang="zh-CN" b="1" dirty="0" err="1">
                <a:solidFill>
                  <a:srgbClr val="0000FF"/>
                </a:solidFill>
              </a:rPr>
              <a:t>ftype</a:t>
            </a:r>
            <a:r>
              <a:rPr lang="en-US" altLang="zh-CN" b="1" dirty="0">
                <a:solidFill>
                  <a:srgbClr val="0000FF"/>
                </a:solidFill>
              </a:rPr>
              <a:t>’)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h=fir1(N, </a:t>
            </a:r>
            <a:r>
              <a:rPr lang="en-US" altLang="zh-CN" b="1" dirty="0" err="1">
                <a:solidFill>
                  <a:srgbClr val="0000FF"/>
                </a:solidFill>
              </a:rPr>
              <a:t>Wn</a:t>
            </a:r>
            <a:r>
              <a:rPr lang="en-US" altLang="zh-CN" b="1" dirty="0">
                <a:solidFill>
                  <a:srgbClr val="0000FF"/>
                </a:solidFill>
              </a:rPr>
              <a:t>, ‘</a:t>
            </a:r>
            <a:r>
              <a:rPr lang="en-US" altLang="zh-CN" b="1" dirty="0" err="1">
                <a:solidFill>
                  <a:srgbClr val="0000FF"/>
                </a:solidFill>
              </a:rPr>
              <a:t>ftype</a:t>
            </a:r>
            <a:r>
              <a:rPr lang="en-US" altLang="zh-CN" b="1" dirty="0">
                <a:solidFill>
                  <a:srgbClr val="0000FF"/>
                </a:solidFill>
              </a:rPr>
              <a:t>’, window) </a:t>
            </a:r>
          </a:p>
          <a:p>
            <a:pPr lvl="1"/>
            <a:r>
              <a:rPr lang="en-US" altLang="zh-CN" b="1" dirty="0"/>
              <a:t>h</a:t>
            </a:r>
            <a:r>
              <a:rPr lang="zh-CN" altLang="en-US" b="1" dirty="0"/>
              <a:t>为</a:t>
            </a:r>
            <a:r>
              <a:rPr lang="en-US" altLang="zh-CN" b="1" dirty="0"/>
              <a:t>N</a:t>
            </a:r>
            <a:r>
              <a:rPr lang="zh-CN" altLang="en-US" b="1" dirty="0"/>
              <a:t>阶</a:t>
            </a:r>
            <a:r>
              <a:rPr lang="en-US" altLang="zh-CN" b="1" dirty="0"/>
              <a:t>(N+1</a:t>
            </a:r>
            <a:r>
              <a:rPr lang="zh-CN" altLang="en-US" b="1" dirty="0"/>
              <a:t>点</a:t>
            </a:r>
            <a:r>
              <a:rPr lang="en-US" altLang="zh-CN" b="1" dirty="0"/>
              <a:t>)FIR</a:t>
            </a:r>
            <a:r>
              <a:rPr lang="zh-CN" altLang="en-US" b="1" dirty="0"/>
              <a:t>数字滤波器的单位脉冲响应，</a:t>
            </a:r>
            <a:endParaRPr lang="en-US" altLang="zh-CN" b="1" dirty="0"/>
          </a:p>
          <a:p>
            <a:pPr lvl="1"/>
            <a:r>
              <a:rPr lang="en-US" altLang="zh-CN" b="1" dirty="0" err="1"/>
              <a:t>Wn</a:t>
            </a:r>
            <a:r>
              <a:rPr lang="zh-CN" altLang="en-US" b="1" dirty="0"/>
              <a:t>表示以</a:t>
            </a:r>
            <a:r>
              <a:rPr lang="en-US" altLang="zh-CN" b="1" dirty="0"/>
              <a:t>pi</a:t>
            </a:r>
            <a:r>
              <a:rPr lang="zh-CN" altLang="en-US" b="1" dirty="0"/>
              <a:t>为单位的截止频率，</a:t>
            </a:r>
            <a:r>
              <a:rPr lang="en-US" altLang="zh-CN" b="1" dirty="0"/>
              <a:t>window</a:t>
            </a:r>
            <a:r>
              <a:rPr lang="zh-CN" altLang="en-US" b="1" dirty="0"/>
              <a:t>指长度为</a:t>
            </a:r>
            <a:r>
              <a:rPr lang="en-US" altLang="zh-CN" b="1" dirty="0"/>
              <a:t>N</a:t>
            </a:r>
            <a:r>
              <a:rPr lang="zh-CN" altLang="en-US" b="1" dirty="0"/>
              <a:t>＋</a:t>
            </a:r>
            <a:r>
              <a:rPr lang="en-US" altLang="zh-CN" b="1" dirty="0"/>
              <a:t>1</a:t>
            </a:r>
            <a:r>
              <a:rPr lang="zh-CN" altLang="en-US" b="1" dirty="0"/>
              <a:t>的窗函数，</a:t>
            </a:r>
            <a:r>
              <a:rPr lang="en-US" altLang="zh-CN" b="1" dirty="0"/>
              <a:t>’</a:t>
            </a:r>
            <a:r>
              <a:rPr lang="en-US" altLang="zh-CN" b="1" dirty="0" err="1"/>
              <a:t>ftype</a:t>
            </a:r>
            <a:r>
              <a:rPr lang="en-US" altLang="zh-CN" b="1" dirty="0"/>
              <a:t>’</a:t>
            </a:r>
            <a:r>
              <a:rPr lang="zh-CN" altLang="en-US" b="1" dirty="0"/>
              <a:t>指定数字滤波器的类型， </a:t>
            </a:r>
            <a:r>
              <a:rPr lang="en-US" altLang="zh-CN" b="1" dirty="0"/>
              <a:t>window</a:t>
            </a:r>
            <a:r>
              <a:rPr lang="zh-CN" altLang="en-US" b="1" dirty="0"/>
              <a:t>不指定时默认使用海明窗</a:t>
            </a:r>
            <a:r>
              <a:rPr lang="en-US" altLang="zh-CN" b="1" dirty="0"/>
              <a:t>MATLAB</a:t>
            </a:r>
            <a:r>
              <a:rPr lang="zh-CN" altLang="en-US" b="1" dirty="0"/>
              <a:t>函数设计</a:t>
            </a:r>
            <a:r>
              <a:rPr lang="en-US" altLang="zh-CN" b="1" dirty="0"/>
              <a:t>FIR</a:t>
            </a:r>
            <a:r>
              <a:rPr lang="zh-CN" altLang="en-US" b="1" dirty="0"/>
              <a:t>数字滤波器</a:t>
            </a:r>
            <a:endParaRPr lang="en-US" altLang="zh-CN" b="1" dirty="0"/>
          </a:p>
          <a:p>
            <a:r>
              <a:rPr lang="zh-CN" altLang="en-US" b="1" dirty="0"/>
              <a:t>（</a:t>
            </a:r>
            <a:r>
              <a:rPr lang="en-US" altLang="zh-CN" b="1" dirty="0"/>
              <a:t>2</a:t>
            </a:r>
            <a:r>
              <a:rPr lang="zh-CN" altLang="en-US" b="1" dirty="0"/>
              <a:t>）</a:t>
            </a:r>
            <a:r>
              <a:rPr lang="en-US" altLang="zh-CN" b="1" dirty="0"/>
              <a:t>fir2</a:t>
            </a:r>
            <a:r>
              <a:rPr lang="zh-CN" altLang="en-US" b="1" dirty="0"/>
              <a:t>函数</a:t>
            </a:r>
            <a:r>
              <a:rPr lang="en-US" altLang="zh-CN" b="1" dirty="0"/>
              <a:t>: </a:t>
            </a:r>
            <a:r>
              <a:rPr lang="zh-CN" altLang="en-US" b="1" dirty="0"/>
              <a:t>频率取样法设计具有任意频率响应的</a:t>
            </a:r>
            <a:r>
              <a:rPr lang="en-US" altLang="zh-CN" b="1" dirty="0"/>
              <a:t>FIR</a:t>
            </a:r>
            <a:r>
              <a:rPr lang="zh-CN" altLang="en-US" b="1" dirty="0"/>
              <a:t>数字滤波器</a:t>
            </a:r>
            <a:endParaRPr lang="en-US" altLang="zh-CN" b="1" dirty="0"/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h=fir2(N, f,</a:t>
            </a:r>
            <a:r>
              <a:rPr lang="zh-CN" altLang="en-US" b="1" dirty="0">
                <a:solidFill>
                  <a:srgbClr val="0000FF"/>
                </a:solidFill>
              </a:rPr>
              <a:t> </a:t>
            </a:r>
            <a:r>
              <a:rPr lang="en-US" altLang="zh-CN" b="1" dirty="0">
                <a:solidFill>
                  <a:srgbClr val="0000FF"/>
                </a:solidFill>
              </a:rPr>
              <a:t>m)      </a:t>
            </a:r>
          </a:p>
          <a:p>
            <a:pPr lvl="1"/>
            <a:r>
              <a:rPr lang="en-US" altLang="zh-CN" b="1" dirty="0">
                <a:solidFill>
                  <a:srgbClr val="0000FF"/>
                </a:solidFill>
              </a:rPr>
              <a:t>h=fir2(N, f, m, window)</a:t>
            </a:r>
          </a:p>
          <a:p>
            <a:pPr lvl="1"/>
            <a:r>
              <a:rPr lang="en-US" altLang="zh-CN" b="1" dirty="0"/>
              <a:t>h</a:t>
            </a:r>
            <a:r>
              <a:rPr lang="zh-CN" altLang="en-US" b="1" dirty="0"/>
              <a:t>为</a:t>
            </a:r>
            <a:r>
              <a:rPr lang="en-US" altLang="zh-CN" b="1" dirty="0"/>
              <a:t>N</a:t>
            </a:r>
            <a:r>
              <a:rPr lang="zh-CN" altLang="en-US" b="1" dirty="0"/>
              <a:t>阶（</a:t>
            </a:r>
            <a:r>
              <a:rPr lang="en-US" altLang="zh-CN" b="1" dirty="0"/>
              <a:t>N</a:t>
            </a:r>
            <a:r>
              <a:rPr lang="zh-CN" altLang="en-US" b="1" dirty="0"/>
              <a:t>＋</a:t>
            </a:r>
            <a:r>
              <a:rPr lang="en-US" altLang="zh-CN" b="1" dirty="0"/>
              <a:t>1</a:t>
            </a:r>
            <a:r>
              <a:rPr lang="zh-CN" altLang="en-US" b="1" dirty="0"/>
              <a:t>点）</a:t>
            </a:r>
            <a:r>
              <a:rPr lang="en-US" altLang="zh-CN" b="1" dirty="0"/>
              <a:t>FR</a:t>
            </a:r>
            <a:r>
              <a:rPr lang="zh-CN" altLang="en-US" b="1" dirty="0"/>
              <a:t>数字滤波器的单位脉冲响应，</a:t>
            </a:r>
            <a:r>
              <a:rPr lang="en-US" altLang="zh-CN" b="1" dirty="0"/>
              <a:t>f</a:t>
            </a:r>
            <a:r>
              <a:rPr lang="zh-CN" altLang="en-US" b="1" dirty="0"/>
              <a:t>是给定的频率点向量，</a:t>
            </a:r>
            <a:r>
              <a:rPr lang="en-US" altLang="zh-CN" b="1" dirty="0"/>
              <a:t>m</a:t>
            </a:r>
            <a:r>
              <a:rPr lang="zh-CN" altLang="en-US" b="1" dirty="0"/>
              <a:t>是给定频率点对应的幅度值向量， </a:t>
            </a:r>
            <a:r>
              <a:rPr lang="en-US" altLang="zh-CN" b="1" dirty="0"/>
              <a:t>window</a:t>
            </a:r>
            <a:r>
              <a:rPr lang="zh-CN" altLang="en-US" b="1" dirty="0"/>
              <a:t>指长度为</a:t>
            </a:r>
            <a:r>
              <a:rPr lang="en-US" altLang="zh-CN" b="1" dirty="0"/>
              <a:t>N</a:t>
            </a:r>
            <a:r>
              <a:rPr lang="zh-CN" altLang="en-US" b="1" dirty="0"/>
              <a:t>＋</a:t>
            </a:r>
            <a:r>
              <a:rPr lang="en-US" altLang="zh-CN" b="1" dirty="0"/>
              <a:t>1</a:t>
            </a:r>
            <a:r>
              <a:rPr lang="zh-CN" altLang="en-US" b="1" dirty="0"/>
              <a:t>的窗函数， </a:t>
            </a:r>
            <a:r>
              <a:rPr lang="en-US" altLang="zh-CN" b="1" dirty="0"/>
              <a:t>window</a:t>
            </a:r>
            <a:r>
              <a:rPr lang="zh-CN" altLang="en-US" b="1" dirty="0"/>
              <a:t>不指定时默认使用海明窗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9925235" y="156182"/>
            <a:ext cx="2266765" cy="2631407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/>
              <a:t>例</a:t>
            </a:r>
            <a:r>
              <a:rPr lang="en-US" altLang="zh-CN" b="1" dirty="0"/>
              <a:t>1 %b</a:t>
            </a:r>
            <a:r>
              <a:rPr lang="zh-CN" altLang="en-US" b="1" dirty="0"/>
              <a:t>为</a:t>
            </a:r>
            <a:r>
              <a:rPr lang="en-US" altLang="zh-CN" b="1" dirty="0"/>
              <a:t>49</a:t>
            </a:r>
            <a:r>
              <a:rPr lang="zh-CN" altLang="en-US" b="1" dirty="0"/>
              <a:t>点</a:t>
            </a:r>
            <a:endParaRPr lang="en-US" altLang="zh-CN" b="1" dirty="0"/>
          </a:p>
          <a:p>
            <a:r>
              <a:rPr lang="en-US" altLang="zh-CN" b="1" dirty="0"/>
              <a:t>b=fir1(48,[0.35 0.65]);</a:t>
            </a:r>
          </a:p>
          <a:p>
            <a:r>
              <a:rPr lang="en-US" altLang="zh-CN" b="1" dirty="0" err="1"/>
              <a:t>Freqz</a:t>
            </a:r>
            <a:r>
              <a:rPr lang="en-US" altLang="zh-CN" b="1" dirty="0"/>
              <a:t>(b,1,512);</a:t>
            </a:r>
          </a:p>
          <a:p>
            <a:r>
              <a:rPr lang="zh-CN" altLang="en-US" b="1" dirty="0">
                <a:solidFill>
                  <a:schemeClr val="tx1"/>
                </a:solidFill>
              </a:rPr>
              <a:t>例</a:t>
            </a:r>
            <a:r>
              <a:rPr lang="en-US" altLang="zh-CN" b="1" dirty="0">
                <a:solidFill>
                  <a:schemeClr val="tx1"/>
                </a:solidFill>
              </a:rPr>
              <a:t>2%h</a:t>
            </a:r>
            <a:r>
              <a:rPr lang="zh-CN" altLang="en-US" b="1" dirty="0">
                <a:solidFill>
                  <a:schemeClr val="tx1"/>
                </a:solidFill>
              </a:rPr>
              <a:t>为</a:t>
            </a:r>
            <a:r>
              <a:rPr lang="en-US" altLang="zh-CN" b="1" dirty="0">
                <a:solidFill>
                  <a:schemeClr val="tx1"/>
                </a:solidFill>
              </a:rPr>
              <a:t>35</a:t>
            </a:r>
            <a:r>
              <a:rPr lang="zh-CN" altLang="en-US" b="1" dirty="0">
                <a:solidFill>
                  <a:schemeClr val="tx1"/>
                </a:solidFill>
              </a:rPr>
              <a:t>点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f=[0 0.48 0.48 1];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m=[0 0 1 1];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h=fir2(34,f,m);</a:t>
            </a:r>
          </a:p>
          <a:p>
            <a:r>
              <a:rPr lang="en-US" altLang="zh-CN" b="1" dirty="0" err="1">
                <a:solidFill>
                  <a:schemeClr val="tx1"/>
                </a:solidFill>
              </a:rPr>
              <a:t>Freqz</a:t>
            </a:r>
            <a:r>
              <a:rPr lang="en-US" altLang="zh-CN" b="1" dirty="0">
                <a:solidFill>
                  <a:schemeClr val="tx1"/>
                </a:solidFill>
              </a:rPr>
              <a:t>(h,1);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6277"/>
    </mc:Choice>
    <mc:Fallback xmlns="">
      <p:transition spd="slow" advTm="2562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2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9" y="409575"/>
            <a:ext cx="8110537" cy="407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50178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0180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ClrTx/>
              <a:buNone/>
            </a:pPr>
            <a:r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                                                                                                              </a:t>
            </a:r>
            <a:r>
              <a:rPr lang="zh-CN" altLang="en-US" sz="1700" b="1">
                <a:solidFill>
                  <a:srgbClr val="FFFFFF"/>
                </a:solidFill>
                <a:latin typeface="Times" panose="02020603050405020304" pitchFamily="18" charset="0"/>
              </a:rPr>
              <a:t>               </a:t>
            </a:r>
            <a:fld id="{BC4E4E4B-EA51-4B7B-853B-233F2E31F40C}" type="slidenum"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25</a:t>
            </a:fld>
            <a:r>
              <a:rPr lang="en-US" altLang="zh-CN" sz="1700" i="0">
                <a:solidFill>
                  <a:srgbClr val="FFFFFF"/>
                </a:solidFill>
                <a:latin typeface="Times" panose="02020603050405020304" pitchFamily="18" charset="0"/>
              </a:rPr>
              <a:t> / </a:t>
            </a:r>
            <a:r>
              <a:rPr lang="en-US" altLang="zh-CN" sz="1700">
                <a:solidFill>
                  <a:srgbClr val="FFFFFF"/>
                </a:solidFill>
                <a:latin typeface="Times" panose="02020603050405020304" pitchFamily="18" charset="0"/>
              </a:rPr>
              <a:t>30</a:t>
            </a:r>
          </a:p>
        </p:txBody>
      </p:sp>
      <p:pic>
        <p:nvPicPr>
          <p:cNvPr id="50181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2313" y="4508500"/>
            <a:ext cx="8253412" cy="198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sp>
        <p:nvSpPr>
          <p:cNvPr id="4" name="椭圆 3"/>
          <p:cNvSpPr/>
          <p:nvPr/>
        </p:nvSpPr>
        <p:spPr>
          <a:xfrm>
            <a:off x="6853188" y="1890228"/>
            <a:ext cx="1193532" cy="2596047"/>
          </a:xfrm>
          <a:prstGeom prst="ellipse">
            <a:avLst/>
          </a:prstGeom>
          <a:noFill/>
          <a:ln w="50800">
            <a:solidFill>
              <a:srgbClr val="BA0D0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798518" y="2349500"/>
            <a:ext cx="1424539" cy="1477328"/>
          </a:xfrm>
          <a:prstGeom prst="rect">
            <a:avLst/>
          </a:prstGeom>
          <a:noFill/>
          <a:ln w="31750">
            <a:solidFill>
              <a:srgbClr val="BA0D04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BA0D04"/>
                </a:solidFill>
              </a:rPr>
              <a:t>窗函数方法，由过渡带宽估算出窗长或滤波器阶数</a:t>
            </a:r>
            <a:r>
              <a:rPr lang="en-US" altLang="zh-CN" dirty="0">
                <a:solidFill>
                  <a:srgbClr val="BA0D04"/>
                </a:solidFill>
              </a:rPr>
              <a:t>N</a:t>
            </a:r>
            <a:endParaRPr lang="zh-CN" altLang="en-US" dirty="0">
              <a:solidFill>
                <a:srgbClr val="BA0D04"/>
              </a:solidFill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40"/>
    </mc:Choice>
    <mc:Fallback xmlns="">
      <p:transition spd="slow" advTm="732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/>
          <p:nvPr/>
        </p:nvSpPr>
        <p:spPr>
          <a:xfrm>
            <a:off x="545284" y="681037"/>
            <a:ext cx="8141516" cy="54451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2. 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输入信号输入系统后的输出信号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Y(t)=x(t)*h(t); Y=filter(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b,a,x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);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Y=conv(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x,h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)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endParaRPr lang="en-US" altLang="zh-CN" dirty="0">
              <a:solidFill>
                <a:sysClr val="windowText" lastClr="000000"/>
              </a:solidFill>
              <a:latin typeface="Calibri" panose="020F0502020204030204"/>
              <a:ea typeface="宋体" panose="02010600030101010101" pitchFamily="2" charset="-122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endParaRPr kumimoji="0" lang="en-US" altLang="zh-CN" sz="2800" b="0" i="0" u="none" strike="noStrike" kern="1200" cap="none" spc="0" normalizeH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–"/>
              <a:defRPr/>
            </a:pP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897"/>
    </mc:Choice>
    <mc:Fallback xmlns="">
      <p:transition spd="slow" advTm="103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116635"/>
            <a:ext cx="8229600" cy="6009531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命令窗口输入</a:t>
            </a:r>
            <a:r>
              <a:rPr lang="en-US" altLang="zh-CN" dirty="0">
                <a:solidFill>
                  <a:srgbClr val="FF0000"/>
                </a:solidFill>
              </a:rPr>
              <a:t>guide</a:t>
            </a:r>
            <a:r>
              <a:rPr lang="zh-CN" altLang="en-US" dirty="0">
                <a:solidFill>
                  <a:srgbClr val="FF0000"/>
                </a:solidFill>
              </a:rPr>
              <a:t>启动</a:t>
            </a:r>
            <a:r>
              <a:rPr lang="en-US" altLang="zh-CN" dirty="0">
                <a:solidFill>
                  <a:srgbClr val="FF0000"/>
                </a:solidFill>
              </a:rPr>
              <a:t>GUIDE</a:t>
            </a:r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1180" y="933280"/>
            <a:ext cx="9144000" cy="5706047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587"/>
    </mc:Choice>
    <mc:Fallback xmlns="">
      <p:transition spd="slow" advTm="24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4970" y="126773"/>
            <a:ext cx="8558146" cy="6604456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586"/>
    </mc:Choice>
    <mc:Fallback xmlns="">
      <p:transition spd="slow" advTm="225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 descr="C:\Users\LYF\AppData\Local\Microsoft\Windows\Temporary Internet Files\Content.Word\微信图片_20180926165012.jp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255" y="365125"/>
            <a:ext cx="8784976" cy="6552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32"/>
    </mc:Choice>
    <mc:Fallback xmlns="">
      <p:transition spd="slow" advTm="85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2947" name="内容占位符 2"/>
          <p:cNvSpPr>
            <a:spLocks noGrp="1" noChangeArrowheads="1"/>
          </p:cNvSpPr>
          <p:nvPr>
            <p:ph idx="1"/>
          </p:nvPr>
        </p:nvSpPr>
        <p:spPr>
          <a:xfrm>
            <a:off x="2279651" y="836616"/>
            <a:ext cx="7540626" cy="5030787"/>
          </a:xfrm>
        </p:spPr>
        <p:txBody>
          <a:bodyPr/>
          <a:lstStyle/>
          <a:p>
            <a:r>
              <a:rPr lang="en-US" altLang="zh-CN" b="1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Getting Started</a:t>
            </a:r>
            <a:endParaRPr lang="zh-CN" altLang="en-US" b="1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  <a:p>
            <a:endParaRPr lang="zh-CN" altLang="en-US"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  <p:sp>
        <p:nvSpPr>
          <p:cNvPr id="82948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                                                                                                              </a:t>
            </a:r>
            <a:r>
              <a:rPr lang="zh-CN" altLang="en-US" sz="1700" b="1">
                <a:solidFill>
                  <a:srgbClr val="FFFFFF"/>
                </a:solidFill>
                <a:latin typeface="Times" panose="02020603050405020304" pitchFamily="18" charset="0"/>
              </a:rPr>
              <a:t>               </a:t>
            </a:r>
            <a:fld id="{54233A1B-E79D-4B8F-800E-C74B9C79B170}" type="slidenum"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6</a:t>
            </a:fld>
            <a:r>
              <a:rPr lang="en-US" altLang="zh-CN" sz="1700">
                <a:solidFill>
                  <a:srgbClr val="FFFFFF"/>
                </a:solidFill>
                <a:latin typeface="Times" panose="02020603050405020304" pitchFamily="18" charset="0"/>
              </a:rPr>
              <a:t> / 30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2427" y="1625601"/>
            <a:ext cx="5972174" cy="394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603" y="1598616"/>
            <a:ext cx="5870574" cy="425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文本框 7"/>
          <p:cNvSpPr txBox="1">
            <a:spLocks noChangeArrowheads="1"/>
          </p:cNvSpPr>
          <p:nvPr/>
        </p:nvSpPr>
        <p:spPr bwMode="auto">
          <a:xfrm>
            <a:off x="3089276" y="5678491"/>
            <a:ext cx="7573963" cy="46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2400"/>
              <a:t>Fig.1  GUIDE quick start window</a:t>
            </a:r>
            <a:endParaRPr lang="zh-CN" altLang="en-US" sz="2400"/>
          </a:p>
        </p:txBody>
      </p:sp>
      <p:sp>
        <p:nvSpPr>
          <p:cNvPr id="13" name="文本框 9"/>
          <p:cNvSpPr txBox="1"/>
          <p:nvPr/>
        </p:nvSpPr>
        <p:spPr>
          <a:xfrm>
            <a:off x="1524005" y="2482853"/>
            <a:ext cx="2695575" cy="369331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latin typeface="Arial" panose="020B0604020202020204" pitchFamily="34" charset="0"/>
              </a:rPr>
              <a:t>Push Button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latin typeface="Arial" panose="020B0604020202020204" pitchFamily="34" charset="0"/>
              </a:rPr>
              <a:t>Radio Button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latin typeface="Arial" panose="020B0604020202020204" pitchFamily="34" charset="0"/>
              </a:rPr>
              <a:t>Edit Text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latin typeface="Arial" panose="020B0604020202020204" pitchFamily="34" charset="0"/>
              </a:rPr>
              <a:t>Pop-up Menu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latin typeface="Arial" panose="020B0604020202020204" pitchFamily="34" charset="0"/>
              </a:rPr>
              <a:t>Toggle Button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latin typeface="Arial" panose="020B0604020202020204" pitchFamily="34" charset="0"/>
              </a:rPr>
              <a:t>Axes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latin typeface="Arial" panose="020B0604020202020204" pitchFamily="34" charset="0"/>
              </a:rPr>
              <a:t>Button Group</a:t>
            </a:r>
          </a:p>
          <a:p>
            <a:pPr>
              <a:spcBef>
                <a:spcPct val="50000"/>
              </a:spcBef>
              <a:defRPr/>
            </a:pPr>
            <a:endParaRPr lang="en-US" altLang="zh-CN" dirty="0">
              <a:latin typeface="Arial" panose="020B0604020202020204" pitchFamily="34" charset="0"/>
            </a:endParaRP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endParaRPr lang="en-US" altLang="zh-CN" dirty="0">
              <a:latin typeface="Arial" panose="020B0604020202020204" pitchFamily="34" charset="0"/>
            </a:endParaRPr>
          </a:p>
        </p:txBody>
      </p:sp>
      <p:sp>
        <p:nvSpPr>
          <p:cNvPr id="14" name="文本框 12"/>
          <p:cNvSpPr txBox="1">
            <a:spLocks noChangeArrowheads="1"/>
          </p:cNvSpPr>
          <p:nvPr/>
        </p:nvSpPr>
        <p:spPr bwMode="auto">
          <a:xfrm>
            <a:off x="4894263" y="5757863"/>
            <a:ext cx="5378450" cy="467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2400"/>
              <a:t>Fig.2  GUIDE design window</a:t>
            </a:r>
            <a:endParaRPr lang="zh-CN" altLang="en-US" sz="2400"/>
          </a:p>
        </p:txBody>
      </p:sp>
      <p:sp>
        <p:nvSpPr>
          <p:cNvPr id="15" name="文本框 13"/>
          <p:cNvSpPr txBox="1"/>
          <p:nvPr/>
        </p:nvSpPr>
        <p:spPr>
          <a:xfrm>
            <a:off x="3240087" y="2481263"/>
            <a:ext cx="1776412" cy="3509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Slider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Check Box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Static Text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 err="1">
                <a:solidFill>
                  <a:srgbClr val="00B050"/>
                </a:solidFill>
                <a:latin typeface="Arial" panose="020B0604020202020204" pitchFamily="34" charset="0"/>
              </a:rPr>
              <a:t>Listbox</a:t>
            </a:r>
            <a:endParaRPr lang="en-US" altLang="zh-CN" dirty="0">
              <a:solidFill>
                <a:srgbClr val="00B050"/>
              </a:solidFill>
              <a:latin typeface="Arial" panose="020B0604020202020204" pitchFamily="34" charset="0"/>
            </a:endParaRP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Table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Panel</a:t>
            </a:r>
          </a:p>
          <a:p>
            <a:pPr marL="342900" indent="-342900">
              <a:spcBef>
                <a:spcPct val="50000"/>
              </a:spcBef>
              <a:buFontTx/>
              <a:buAutoNum type="alphaLcParenBoth"/>
              <a:defRPr/>
            </a:pPr>
            <a:r>
              <a:rPr lang="en-US" altLang="zh-CN" dirty="0">
                <a:solidFill>
                  <a:srgbClr val="00B050"/>
                </a:solidFill>
                <a:latin typeface="Arial" panose="020B0604020202020204" pitchFamily="34" charset="0"/>
              </a:rPr>
              <a:t>ActiveX Control</a:t>
            </a:r>
          </a:p>
          <a:p>
            <a:pPr>
              <a:spcBef>
                <a:spcPct val="50000"/>
              </a:spcBef>
              <a:defRPr/>
            </a:pPr>
            <a:endParaRPr lang="en-US" altLang="zh-CN" sz="1600" dirty="0">
              <a:solidFill>
                <a:srgbClr val="00B050"/>
              </a:solidFill>
              <a:latin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 bwMode="auto">
          <a:xfrm>
            <a:off x="4090991" y="1725613"/>
            <a:ext cx="6572251" cy="4360356"/>
            <a:chOff x="3944550" y="2143836"/>
            <a:chExt cx="7574221" cy="4361047"/>
          </a:xfrm>
        </p:grpSpPr>
        <p:pic>
          <p:nvPicPr>
            <p:cNvPr id="82956" name="图片 1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6751" y="2143836"/>
              <a:ext cx="5383193" cy="3823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7" name="文本框 15"/>
            <p:cNvSpPr txBox="1">
              <a:spLocks noChangeArrowheads="1"/>
            </p:cNvSpPr>
            <p:nvPr/>
          </p:nvSpPr>
          <p:spPr bwMode="auto">
            <a:xfrm>
              <a:off x="3944550" y="6037373"/>
              <a:ext cx="7574221" cy="4675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/>
                <a:t>Fig.3  A Simple Calculator .</a:t>
              </a:r>
              <a:endParaRPr lang="zh-CN" altLang="en-US" sz="2400"/>
            </a:p>
          </p:txBody>
        </p:sp>
      </p:grp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331"/>
    </mc:Choice>
    <mc:Fallback xmlns="">
      <p:transition spd="slow" advTm="343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/>
      <p:bldP spid="12" grpId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4995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4996" name="Rectangle 4"/>
          <p:cNvSpPr>
            <a:spLocks noChangeArrowheads="1"/>
          </p:cNvSpPr>
          <p:nvPr/>
        </p:nvSpPr>
        <p:spPr bwMode="auto">
          <a:xfrm>
            <a:off x="6091242" y="1198533"/>
            <a:ext cx="184731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endParaRPr lang="zh-CN" altLang="en-US" sz="2000"/>
          </a:p>
        </p:txBody>
      </p:sp>
      <p:sp>
        <p:nvSpPr>
          <p:cNvPr id="10" name="圆角矩形 1"/>
          <p:cNvSpPr>
            <a:spLocks noChangeArrowheads="1"/>
          </p:cNvSpPr>
          <p:nvPr/>
        </p:nvSpPr>
        <p:spPr bwMode="auto">
          <a:xfrm>
            <a:off x="1993902" y="863600"/>
            <a:ext cx="1903413" cy="503238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Getting Started</a:t>
            </a:r>
            <a:endParaRPr lang="zh-CN" altLang="en-US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930653" y="1116013"/>
            <a:ext cx="638174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圆角矩形 1"/>
          <p:cNvSpPr>
            <a:spLocks noChangeArrowheads="1"/>
          </p:cNvSpPr>
          <p:nvPr/>
        </p:nvSpPr>
        <p:spPr bwMode="auto">
          <a:xfrm>
            <a:off x="4535491" y="863600"/>
            <a:ext cx="1922462" cy="503238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000"/>
              </a:lnSpc>
              <a:spcBef>
                <a:spcPct val="50000"/>
              </a:spcBef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Adding Components</a:t>
            </a:r>
          </a:p>
        </p:txBody>
      </p:sp>
      <p:grpSp>
        <p:nvGrpSpPr>
          <p:cNvPr id="13" name="组合 12"/>
          <p:cNvGrpSpPr/>
          <p:nvPr/>
        </p:nvGrpSpPr>
        <p:grpSpPr bwMode="auto">
          <a:xfrm>
            <a:off x="1524003" y="1773240"/>
            <a:ext cx="4586288" cy="4933451"/>
            <a:chOff x="664177" y="2450488"/>
            <a:chExt cx="5753050" cy="4063913"/>
          </a:xfrm>
        </p:grpSpPr>
        <p:pic>
          <p:nvPicPr>
            <p:cNvPr id="85008" name="图片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088" y="2450488"/>
              <a:ext cx="5419139" cy="3731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009" name="文本框 18"/>
            <p:cNvSpPr txBox="1">
              <a:spLocks noChangeArrowheads="1"/>
            </p:cNvSpPr>
            <p:nvPr/>
          </p:nvSpPr>
          <p:spPr bwMode="auto">
            <a:xfrm>
              <a:off x="664177" y="6235518"/>
              <a:ext cx="5599887" cy="278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600"/>
                <a:t>Fig.3  Adding edit text control to the GUI.</a:t>
              </a:r>
              <a:endParaRPr lang="zh-CN" altLang="en-US" sz="1600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1240" y="1773240"/>
            <a:ext cx="457676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文本框 26"/>
          <p:cNvSpPr txBox="1">
            <a:spLocks noChangeArrowheads="1"/>
          </p:cNvSpPr>
          <p:nvPr/>
        </p:nvSpPr>
        <p:spPr bwMode="auto">
          <a:xfrm>
            <a:off x="6234114" y="4805363"/>
            <a:ext cx="3419476" cy="40011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endParaRPr lang="zh-CN" altLang="en-US" sz="2000"/>
          </a:p>
        </p:txBody>
      </p:sp>
      <p:sp>
        <p:nvSpPr>
          <p:cNvPr id="21" name="文本框 27"/>
          <p:cNvSpPr txBox="1">
            <a:spLocks noChangeArrowheads="1"/>
          </p:cNvSpPr>
          <p:nvPr/>
        </p:nvSpPr>
        <p:spPr bwMode="auto">
          <a:xfrm>
            <a:off x="6234114" y="5237163"/>
            <a:ext cx="3419476" cy="40011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endParaRPr lang="zh-CN" altLang="en-US" sz="2000"/>
          </a:p>
        </p:txBody>
      </p:sp>
      <p:sp>
        <p:nvSpPr>
          <p:cNvPr id="22" name="五角星 21"/>
          <p:cNvSpPr/>
          <p:nvPr/>
        </p:nvSpPr>
        <p:spPr>
          <a:xfrm>
            <a:off x="9812342" y="4703766"/>
            <a:ext cx="401637" cy="357187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ct val="50000"/>
              </a:spcBef>
              <a:defRPr/>
            </a:pPr>
            <a:endParaRPr lang="zh-CN" altLang="en-US"/>
          </a:p>
        </p:txBody>
      </p:sp>
      <p:sp>
        <p:nvSpPr>
          <p:cNvPr id="85005" name="TextBox 22"/>
          <p:cNvSpPr txBox="1">
            <a:spLocks noChangeArrowheads="1"/>
          </p:cNvSpPr>
          <p:nvPr/>
        </p:nvSpPr>
        <p:spPr bwMode="auto">
          <a:xfrm>
            <a:off x="1992313" y="188913"/>
            <a:ext cx="996949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  <a:buClrTx/>
              <a:buFontTx/>
              <a:buNone/>
            </a:pPr>
            <a:r>
              <a:rPr lang="en-US" altLang="zh-CN" sz="2000" b="1">
                <a:solidFill>
                  <a:srgbClr val="FF0000"/>
                </a:solidFill>
              </a:rPr>
              <a:t>Exam: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  <p:sp>
        <p:nvSpPr>
          <p:cNvPr id="34" name="圆角矩形 1"/>
          <p:cNvSpPr>
            <a:spLocks noChangeArrowheads="1"/>
          </p:cNvSpPr>
          <p:nvPr/>
        </p:nvSpPr>
        <p:spPr bwMode="auto">
          <a:xfrm>
            <a:off x="7175502" y="863600"/>
            <a:ext cx="3038475" cy="503238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000"/>
              </a:lnSpc>
              <a:spcBef>
                <a:spcPct val="50000"/>
              </a:spcBef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Edited property inspector</a:t>
            </a: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6538915" y="1116013"/>
            <a:ext cx="63658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348"/>
    </mc:Choice>
    <mc:Fallback xmlns="">
      <p:transition spd="slow" advTm="363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2" grpId="0" animBg="1"/>
      <p:bldP spid="20" grpId="0" animBg="1"/>
      <p:bldP spid="21" grpId="0" animBg="1"/>
      <p:bldP spid="3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7043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7044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                                                                                                              </a:t>
            </a:r>
            <a:r>
              <a:rPr lang="zh-CN" altLang="en-US" sz="1700" b="1">
                <a:solidFill>
                  <a:srgbClr val="FFFFFF"/>
                </a:solidFill>
                <a:latin typeface="Times" panose="02020603050405020304" pitchFamily="18" charset="0"/>
              </a:rPr>
              <a:t>               </a:t>
            </a:r>
            <a:fld id="{5E7CAE71-C07E-4B09-86C1-A50DC5FA6328}" type="slidenum"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8</a:t>
            </a:fld>
            <a:r>
              <a:rPr lang="en-US" altLang="zh-CN" sz="1700">
                <a:solidFill>
                  <a:srgbClr val="FFFFFF"/>
                </a:solidFill>
                <a:latin typeface="Times" panose="02020603050405020304" pitchFamily="18" charset="0"/>
              </a:rPr>
              <a:t> / 30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90" y="1546225"/>
            <a:ext cx="4365625" cy="317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151565" y="0"/>
          <a:ext cx="4408487" cy="6858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52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737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94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86573"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Component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String</a:t>
                      </a:r>
                      <a:endParaRPr lang="zh-CN" alt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800" dirty="0">
                          <a:solidFill>
                            <a:schemeClr val="tx1"/>
                          </a:solidFill>
                        </a:rPr>
                        <a:t>Tag</a:t>
                      </a:r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1606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Edit Text1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3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number1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1606"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Edit Text2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7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number2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2602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Static</a:t>
                      </a:r>
                      <a:r>
                        <a:rPr lang="en-US" altLang="zh-CN" sz="1600" baseline="0" dirty="0"/>
                        <a:t> Text1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+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text1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2602"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Static</a:t>
                      </a:r>
                      <a:r>
                        <a:rPr lang="en-US" altLang="zh-CN" sz="1600" baseline="0" dirty="0"/>
                        <a:t> Text2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=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text2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2602"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Static</a:t>
                      </a:r>
                      <a:r>
                        <a:rPr lang="en-US" altLang="zh-CN" sz="1600" baseline="0" dirty="0"/>
                        <a:t> Text3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/>
                        <a:t>10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text3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98083"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Push Button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Calculate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pushbutton1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98083"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Radio Button1</a:t>
                      </a:r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ADD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radiobutton1</a:t>
                      </a:r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98083"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Radio Button2</a:t>
                      </a:r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SUBTRACT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radiobutton2</a:t>
                      </a:r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98083"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Radio Button3</a:t>
                      </a:r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MULTIPLY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radiobutton3</a:t>
                      </a:r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98083"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Radio Button4</a:t>
                      </a:r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DIVIDE</a:t>
                      </a:r>
                      <a:endParaRPr lang="zh-CN" altLang="en-US" sz="1600" dirty="0"/>
                    </a:p>
                  </a:txBody>
                  <a:tcPr marL="91429" marR="91429" marT="45717" marB="45717"/>
                </a:tc>
                <a:tc>
                  <a:txBody>
                    <a:bodyPr/>
                    <a:lstStyle/>
                    <a:p>
                      <a:pPr marL="0" marR="0" indent="0" algn="l" defTabSz="9137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/>
                        <a:t>radiobutton4</a:t>
                      </a:r>
                    </a:p>
                  </a:txBody>
                  <a:tcPr marL="91429" marR="91429" marT="45717" marB="45717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7" name="文本框 22"/>
          <p:cNvSpPr txBox="1">
            <a:spLocks noChangeArrowheads="1"/>
          </p:cNvSpPr>
          <p:nvPr/>
        </p:nvSpPr>
        <p:spPr bwMode="auto">
          <a:xfrm>
            <a:off x="1919291" y="4751389"/>
            <a:ext cx="37322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50000"/>
              </a:spcBef>
              <a:buClrTx/>
              <a:buFontTx/>
              <a:buNone/>
            </a:pPr>
            <a:r>
              <a:rPr lang="en-US" altLang="zh-CN" sz="1800"/>
              <a:t>Table.1  Properties of various controls used for this exam.</a:t>
            </a:r>
            <a:endParaRPr lang="zh-CN" altLang="en-US" sz="1800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24"/>
    </mc:Choice>
    <mc:Fallback xmlns="">
      <p:transition spd="slow" advTm="14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Grp="1" noChangeArrowheads="1"/>
          </p:cNvSpPr>
          <p:nvPr>
            <p:ph type="title"/>
          </p:nvPr>
        </p:nvSpPr>
        <p:spPr>
          <a:xfrm>
            <a:off x="1965327" y="115888"/>
            <a:ext cx="8305801" cy="609600"/>
          </a:xfrm>
        </p:spPr>
        <p:txBody>
          <a:bodyPr>
            <a:normAutofit fontScale="90000"/>
          </a:bodyPr>
          <a:lstStyle/>
          <a:p>
            <a:r>
              <a:rPr lang="en-US" altLang="zh-CN">
                <a:ea typeface="宋体" panose="02010600030101010101" pitchFamily="2" charset="-122"/>
              </a:rPr>
              <a:t>+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9091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89092" name="页脚占位符 3"/>
          <p:cNvSpPr>
            <a:spLocks noGrp="1"/>
          </p:cNvSpPr>
          <p:nvPr>
            <p:ph type="ftr" sz="quarter" idx="10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fol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Font typeface="Times" panose="02020603050405020304" pitchFamily="18" charset="0"/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                                                                                                              </a:t>
            </a:r>
            <a:r>
              <a:rPr lang="zh-CN" altLang="en-US" sz="1700" b="1">
                <a:solidFill>
                  <a:srgbClr val="FFFFFF"/>
                </a:solidFill>
                <a:latin typeface="Times" panose="02020603050405020304" pitchFamily="18" charset="0"/>
              </a:rPr>
              <a:t>               </a:t>
            </a:r>
            <a:fld id="{DB8C3927-63D8-4283-95AA-8D4022348230}" type="slidenum">
              <a:rPr lang="zh-CN" altLang="en-US" sz="1700">
                <a:solidFill>
                  <a:srgbClr val="FFFFFF"/>
                </a:solidFill>
                <a:latin typeface="Times" panose="02020603050405020304" pitchFamily="18" charset="0"/>
              </a:rPr>
              <a:t>9</a:t>
            </a:fld>
            <a:r>
              <a:rPr lang="en-US" altLang="zh-CN" sz="1700">
                <a:solidFill>
                  <a:srgbClr val="FFFFFF"/>
                </a:solidFill>
                <a:latin typeface="Times" panose="02020603050405020304" pitchFamily="18" charset="0"/>
              </a:rPr>
              <a:t> / 30</a:t>
            </a:r>
          </a:p>
        </p:txBody>
      </p:sp>
      <p:sp>
        <p:nvSpPr>
          <p:cNvPr id="10" name="圆角矩形 1"/>
          <p:cNvSpPr>
            <a:spLocks noChangeArrowheads="1"/>
          </p:cNvSpPr>
          <p:nvPr/>
        </p:nvSpPr>
        <p:spPr bwMode="auto">
          <a:xfrm>
            <a:off x="1993902" y="863600"/>
            <a:ext cx="1903413" cy="503238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Getting Started</a:t>
            </a:r>
            <a:endParaRPr lang="zh-CN" altLang="en-US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930653" y="1116013"/>
            <a:ext cx="638174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圆角矩形 1"/>
          <p:cNvSpPr>
            <a:spLocks noChangeArrowheads="1"/>
          </p:cNvSpPr>
          <p:nvPr/>
        </p:nvSpPr>
        <p:spPr bwMode="auto">
          <a:xfrm>
            <a:off x="7175503" y="863600"/>
            <a:ext cx="2305051" cy="503238"/>
          </a:xfrm>
          <a:prstGeom prst="roundRect">
            <a:avLst>
              <a:gd name="adj" fmla="val 16667"/>
            </a:avLst>
          </a:prstGeom>
          <a:solidFill>
            <a:schemeClr val="accent4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2000"/>
              </a:lnSpc>
              <a:spcBef>
                <a:spcPct val="50000"/>
              </a:spcBef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GUI Programming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6538915" y="1116013"/>
            <a:ext cx="636587" cy="0"/>
          </a:xfrm>
          <a:prstGeom prst="straightConnector1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/>
          <p:cNvGrpSpPr/>
          <p:nvPr/>
        </p:nvGrpSpPr>
        <p:grpSpPr bwMode="auto">
          <a:xfrm>
            <a:off x="1547814" y="1639889"/>
            <a:ext cx="7605712" cy="4315749"/>
            <a:chOff x="452059" y="2514241"/>
            <a:chExt cx="7606172" cy="4314970"/>
          </a:xfrm>
        </p:grpSpPr>
        <p:pic>
          <p:nvPicPr>
            <p:cNvPr id="89103" name="图片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945" y="2514241"/>
              <a:ext cx="7314286" cy="38476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9104" name="文本框 15"/>
            <p:cNvSpPr txBox="1">
              <a:spLocks noChangeArrowheads="1"/>
            </p:cNvSpPr>
            <p:nvPr/>
          </p:nvSpPr>
          <p:spPr bwMode="auto">
            <a:xfrm>
              <a:off x="452059" y="6361860"/>
              <a:ext cx="7574222" cy="467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2400"/>
                <a:t>Fig.4  Accessing functions in *.m file</a:t>
              </a:r>
              <a:endParaRPr lang="zh-CN" altLang="en-US" sz="2400"/>
            </a:p>
          </p:txBody>
        </p:sp>
      </p:grpSp>
      <p:grpSp>
        <p:nvGrpSpPr>
          <p:cNvPr id="21" name="组合 20"/>
          <p:cNvGrpSpPr/>
          <p:nvPr/>
        </p:nvGrpSpPr>
        <p:grpSpPr bwMode="auto">
          <a:xfrm>
            <a:off x="1524000" y="1409700"/>
            <a:ext cx="9036050" cy="5302250"/>
            <a:chOff x="0" y="1408924"/>
            <a:chExt cx="9036496" cy="530316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040" y="2318719"/>
              <a:ext cx="4383303" cy="248962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424581" y="1408924"/>
              <a:ext cx="4611915" cy="5303163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89102" name="文本框 19"/>
            <p:cNvSpPr txBox="1">
              <a:spLocks noChangeArrowheads="1"/>
            </p:cNvSpPr>
            <p:nvPr/>
          </p:nvSpPr>
          <p:spPr bwMode="auto">
            <a:xfrm>
              <a:off x="0" y="5013176"/>
              <a:ext cx="468968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fol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Font typeface="Times" panose="02020603050405020304" pitchFamily="18" charset="0"/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50000"/>
                </a:spcBef>
                <a:buClrTx/>
                <a:buFontTx/>
                <a:buNone/>
              </a:pPr>
              <a:r>
                <a:rPr lang="en-US" altLang="zh-CN" sz="1800"/>
                <a:t>Fig.5  Programming Radio and Push Button</a:t>
              </a:r>
              <a:endParaRPr lang="zh-CN" altLang="en-US" sz="1800"/>
            </a:p>
          </p:txBody>
        </p:sp>
      </p:grpSp>
      <p:sp>
        <p:nvSpPr>
          <p:cNvPr id="22" name="圆角矩形 1"/>
          <p:cNvSpPr>
            <a:spLocks noChangeArrowheads="1"/>
          </p:cNvSpPr>
          <p:nvPr/>
        </p:nvSpPr>
        <p:spPr bwMode="auto">
          <a:xfrm>
            <a:off x="4592641" y="863600"/>
            <a:ext cx="1905001" cy="503238"/>
          </a:xfrm>
          <a:prstGeom prst="roundRect">
            <a:avLst>
              <a:gd name="adj" fmla="val 16667"/>
            </a:avLst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2">
                <a:lumMod val="90000"/>
              </a:schemeClr>
            </a:solidFill>
            <a:rou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r>
              <a:rPr lang="en-US" altLang="zh-CN" dirty="0"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  <a:sym typeface="宋体" panose="02010600030101010101" pitchFamily="2" charset="-122"/>
              </a:rPr>
              <a:t>Adding Components</a:t>
            </a:r>
            <a:endParaRPr lang="zh-CN" altLang="en-US" dirty="0"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  <a:sym typeface="宋体" panose="02010600030101010101" pitchFamily="2" charset="-122"/>
            </a:endParaRPr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75"/>
    </mc:Choice>
    <mc:Fallback xmlns="">
      <p:transition spd="slow" advTm="33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444fc0f7-0f95-4d3e-a51d-5d68e4c877c6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5.9|0.8|7.8|1.8|0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2.5|0.8|0.2|1.1|1|8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0.5|0.6|10.7|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2|21.6|1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5.6|6.6|12.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8.7|32.2|12|1.1|2.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1668</Words>
  <Application>Microsoft Office PowerPoint</Application>
  <PresentationFormat>宽屏</PresentationFormat>
  <Paragraphs>201</Paragraphs>
  <Slides>26</Slides>
  <Notes>4</Notes>
  <HiddenSlides>0</HiddenSlides>
  <MMClips>26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4" baseType="lpstr">
      <vt:lpstr>等线</vt:lpstr>
      <vt:lpstr>等线 Light</vt:lpstr>
      <vt:lpstr>Arial</vt:lpstr>
      <vt:lpstr>Calibri</vt:lpstr>
      <vt:lpstr>Times</vt:lpstr>
      <vt:lpstr>Times New Roman</vt:lpstr>
      <vt:lpstr>Office 主题​​</vt:lpstr>
      <vt:lpstr>Equation</vt:lpstr>
      <vt:lpstr>PowerPoint 演示文稿</vt:lpstr>
      <vt:lpstr>界面设计GUI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+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信号与信息处理课程设计 </dc:title>
  <dc:creator>LYF</dc:creator>
  <cp:lastModifiedBy>webuser</cp:lastModifiedBy>
  <cp:revision>210</cp:revision>
  <dcterms:created xsi:type="dcterms:W3CDTF">2018-12-28T22:53:00Z</dcterms:created>
  <dcterms:modified xsi:type="dcterms:W3CDTF">2023-12-21T03:55:43Z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7C221E43890442B1A4B1EFDB3306A7EE</vt:lpwstr>
  </property>
  <property fmtid="{D5CDD505-2E9C-101B-9397-08002B2CF9AE}" pid="3" name="KSOProductBuildVer">
    <vt:lpwstr>2052-11.1.0.12763</vt:lpwstr>
  </property>
</Properties>
</file>